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omments/modernComment_2E7_FFDBAB0C.xml" ContentType="application/vnd.ms-powerpoint.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4"/>
  </p:notesMasterIdLst>
  <p:handoutMasterIdLst>
    <p:handoutMasterId r:id="rId35"/>
  </p:handoutMasterIdLst>
  <p:sldIdLst>
    <p:sldId id="853" r:id="rId5"/>
    <p:sldId id="854" r:id="rId6"/>
    <p:sldId id="855" r:id="rId7"/>
    <p:sldId id="857" r:id="rId8"/>
    <p:sldId id="578" r:id="rId9"/>
    <p:sldId id="903" r:id="rId10"/>
    <p:sldId id="581" r:id="rId11"/>
    <p:sldId id="905" r:id="rId12"/>
    <p:sldId id="743" r:id="rId13"/>
    <p:sldId id="585" r:id="rId14"/>
    <p:sldId id="586" r:id="rId15"/>
    <p:sldId id="886" r:id="rId16"/>
    <p:sldId id="887" r:id="rId17"/>
    <p:sldId id="888" r:id="rId18"/>
    <p:sldId id="889" r:id="rId19"/>
    <p:sldId id="890" r:id="rId20"/>
    <p:sldId id="891" r:id="rId21"/>
    <p:sldId id="892" r:id="rId22"/>
    <p:sldId id="909" r:id="rId23"/>
    <p:sldId id="893" r:id="rId24"/>
    <p:sldId id="894" r:id="rId25"/>
    <p:sldId id="910" r:id="rId26"/>
    <p:sldId id="895" r:id="rId27"/>
    <p:sldId id="912" r:id="rId28"/>
    <p:sldId id="911" r:id="rId29"/>
    <p:sldId id="898" r:id="rId30"/>
    <p:sldId id="900" r:id="rId31"/>
    <p:sldId id="906" r:id="rId32"/>
    <p:sldId id="908" r:id="rId33"/>
  </p:sldIdLst>
  <p:sldSz cx="9906000" cy="6858000" type="A4"/>
  <p:notesSz cx="9940925" cy="6808788"/>
  <p:defaultTex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171" algn="l" rtl="0" fontAlgn="base">
      <a:spcBef>
        <a:spcPct val="0"/>
      </a:spcBef>
      <a:spcAft>
        <a:spcPct val="0"/>
      </a:spcAft>
      <a:defRPr kern="1200">
        <a:solidFill>
          <a:schemeClr val="tx1"/>
        </a:solidFill>
        <a:latin typeface="Arial" charset="0"/>
        <a:ea typeface="+mn-ea"/>
        <a:cs typeface="+mn-cs"/>
      </a:defRPr>
    </a:lvl2pPr>
    <a:lvl3pPr marL="914342" algn="l" rtl="0" fontAlgn="base">
      <a:spcBef>
        <a:spcPct val="0"/>
      </a:spcBef>
      <a:spcAft>
        <a:spcPct val="0"/>
      </a:spcAft>
      <a:defRPr kern="1200">
        <a:solidFill>
          <a:schemeClr val="tx1"/>
        </a:solidFill>
        <a:latin typeface="Arial" charset="0"/>
        <a:ea typeface="+mn-ea"/>
        <a:cs typeface="+mn-cs"/>
      </a:defRPr>
    </a:lvl3pPr>
    <a:lvl4pPr marL="1371513" algn="l" rtl="0" fontAlgn="base">
      <a:spcBef>
        <a:spcPct val="0"/>
      </a:spcBef>
      <a:spcAft>
        <a:spcPct val="0"/>
      </a:spcAft>
      <a:defRPr kern="1200">
        <a:solidFill>
          <a:schemeClr val="tx1"/>
        </a:solidFill>
        <a:latin typeface="Arial" charset="0"/>
        <a:ea typeface="+mn-ea"/>
        <a:cs typeface="+mn-cs"/>
      </a:defRPr>
    </a:lvl4pPr>
    <a:lvl5pPr marL="1828684" algn="l" rtl="0" fontAlgn="base">
      <a:spcBef>
        <a:spcPct val="0"/>
      </a:spcBef>
      <a:spcAft>
        <a:spcPct val="0"/>
      </a:spcAft>
      <a:defRPr kern="1200">
        <a:solidFill>
          <a:schemeClr val="tx1"/>
        </a:solidFill>
        <a:latin typeface="Arial" charset="0"/>
        <a:ea typeface="+mn-ea"/>
        <a:cs typeface="+mn-cs"/>
      </a:defRPr>
    </a:lvl5pPr>
    <a:lvl6pPr marL="2285855" algn="l" defTabSz="914342" rtl="0" eaLnBrk="1" latinLnBrk="0" hangingPunct="1">
      <a:defRPr kern="1200">
        <a:solidFill>
          <a:schemeClr val="tx1"/>
        </a:solidFill>
        <a:latin typeface="Arial" charset="0"/>
        <a:ea typeface="+mn-ea"/>
        <a:cs typeface="+mn-cs"/>
      </a:defRPr>
    </a:lvl6pPr>
    <a:lvl7pPr marL="2743026" algn="l" defTabSz="914342" rtl="0" eaLnBrk="1" latinLnBrk="0" hangingPunct="1">
      <a:defRPr kern="1200">
        <a:solidFill>
          <a:schemeClr val="tx1"/>
        </a:solidFill>
        <a:latin typeface="Arial" charset="0"/>
        <a:ea typeface="+mn-ea"/>
        <a:cs typeface="+mn-cs"/>
      </a:defRPr>
    </a:lvl7pPr>
    <a:lvl8pPr marL="3200198" algn="l" defTabSz="914342" rtl="0" eaLnBrk="1" latinLnBrk="0" hangingPunct="1">
      <a:defRPr kern="1200">
        <a:solidFill>
          <a:schemeClr val="tx1"/>
        </a:solidFill>
        <a:latin typeface="Arial" charset="0"/>
        <a:ea typeface="+mn-ea"/>
        <a:cs typeface="+mn-cs"/>
      </a:defRPr>
    </a:lvl8pPr>
    <a:lvl9pPr marL="3657369" algn="l" defTabSz="914342" rtl="0" eaLnBrk="1" latinLnBrk="0" hangingPunct="1">
      <a:defRPr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Sezione predefinita" id="{E411D3B3-2808-41D7-9B19-E5873B86E108}">
          <p14:sldIdLst>
            <p14:sldId id="853"/>
            <p14:sldId id="854"/>
            <p14:sldId id="855"/>
            <p14:sldId id="857"/>
            <p14:sldId id="578"/>
            <p14:sldId id="903"/>
            <p14:sldId id="581"/>
            <p14:sldId id="905"/>
            <p14:sldId id="743"/>
            <p14:sldId id="585"/>
            <p14:sldId id="586"/>
            <p14:sldId id="886"/>
            <p14:sldId id="887"/>
            <p14:sldId id="888"/>
            <p14:sldId id="889"/>
            <p14:sldId id="890"/>
            <p14:sldId id="891"/>
            <p14:sldId id="892"/>
            <p14:sldId id="909"/>
            <p14:sldId id="893"/>
            <p14:sldId id="894"/>
            <p14:sldId id="910"/>
            <p14:sldId id="895"/>
            <p14:sldId id="912"/>
            <p14:sldId id="911"/>
            <p14:sldId id="898"/>
            <p14:sldId id="900"/>
            <p14:sldId id="906"/>
            <p14:sldId id="908"/>
          </p14:sldIdLst>
        </p14:section>
      </p14:sectionLst>
    </p:ex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6B62E61-7315-ACB6-F4CF-CBEF7D45046B}" name="PELLIZZON PAOLA" initials="PP" userId="S::paola.pellizzon@agenziademanio.it::fd4e6032-223e-4e2f-9759-76080d1d125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Silvia De Paola" initials="SDP" lastIdx="18"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400FF"/>
    <a:srgbClr val="1F9D00"/>
    <a:srgbClr val="DB4436"/>
    <a:srgbClr val="000000"/>
    <a:srgbClr val="FF5B5B"/>
    <a:srgbClr val="FF3737"/>
    <a:srgbClr val="00FF44"/>
    <a:srgbClr val="00F0FF"/>
    <a:srgbClr val="18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Stile chiaro 1 - Color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53" autoAdjust="0"/>
    <p:restoredTop sz="86467" autoAdjust="0"/>
  </p:normalViewPr>
  <p:slideViewPr>
    <p:cSldViewPr>
      <p:cViewPr>
        <p:scale>
          <a:sx n="130" d="100"/>
          <a:sy n="130" d="100"/>
        </p:scale>
        <p:origin x="924" y="-1422"/>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handoutMaster" Target="handoutMasters/handout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s>
</file>

<file path=ppt/comments/modernComment_2E7_FFDBAB0C.xml><?xml version="1.0" encoding="utf-8"?>
<p188:cmLst xmlns:a="http://schemas.openxmlformats.org/drawingml/2006/main" xmlns:r="http://schemas.openxmlformats.org/officeDocument/2006/relationships" xmlns:p188="http://schemas.microsoft.com/office/powerpoint/2018/8/main">
  <p188:cm id="{D21DCB81-B9A5-41FF-9732-F837E06CFAAB}" authorId="{26B62E61-7315-ACB6-F4CF-CBEF7D45046B}" created="2026-01-30T08:50:20.327">
    <ac:deMkLst xmlns:ac="http://schemas.microsoft.com/office/drawing/2013/main/command">
      <pc:docMk xmlns:pc="http://schemas.microsoft.com/office/powerpoint/2013/main/command"/>
      <pc:sldMk xmlns:pc="http://schemas.microsoft.com/office/powerpoint/2013/main/command" cId="4292586252" sldId="743"/>
      <ac:spMk id="12291" creationId="{00000000-0000-0000-0000-000000000000}"/>
    </ac:deMkLst>
    <p188:txBody>
      <a:bodyPr/>
      <a:lstStyle/>
      <a:p>
        <a:r>
          <a:rPr lang="it-IT"/>
          <a:t>Qui la frase era troncata e non se ne comprendeva il senso</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3" y="1"/>
            <a:ext cx="4306496" cy="340821"/>
          </a:xfrm>
          <a:prstGeom prst="rect">
            <a:avLst/>
          </a:prstGeom>
        </p:spPr>
        <p:txBody>
          <a:bodyPr vert="horz" lIns="91553" tIns="45777" rIns="91553" bIns="45777" rtlCol="0"/>
          <a:lstStyle>
            <a:lvl1pPr algn="l">
              <a:defRPr sz="1200">
                <a:latin typeface="Arial" charset="0"/>
              </a:defRPr>
            </a:lvl1pPr>
          </a:lstStyle>
          <a:p>
            <a:pPr>
              <a:defRPr/>
            </a:pPr>
            <a:endParaRPr lang="it-IT"/>
          </a:p>
        </p:txBody>
      </p:sp>
      <p:sp>
        <p:nvSpPr>
          <p:cNvPr id="3" name="Segnaposto data 2"/>
          <p:cNvSpPr>
            <a:spLocks noGrp="1"/>
          </p:cNvSpPr>
          <p:nvPr>
            <p:ph type="dt" sz="quarter" idx="1"/>
          </p:nvPr>
        </p:nvSpPr>
        <p:spPr>
          <a:xfrm>
            <a:off x="5632110" y="1"/>
            <a:ext cx="4306496" cy="340821"/>
          </a:xfrm>
          <a:prstGeom prst="rect">
            <a:avLst/>
          </a:prstGeom>
        </p:spPr>
        <p:txBody>
          <a:bodyPr vert="horz" lIns="91553" tIns="45777" rIns="91553" bIns="45777" rtlCol="0"/>
          <a:lstStyle>
            <a:lvl1pPr algn="r">
              <a:defRPr sz="1200">
                <a:latin typeface="Arial" charset="0"/>
              </a:defRPr>
            </a:lvl1pPr>
          </a:lstStyle>
          <a:p>
            <a:pPr>
              <a:defRPr/>
            </a:pPr>
            <a:fld id="{64CA27CD-7F6E-4A5F-9AE4-CC8603C11A19}" type="datetimeFigureOut">
              <a:rPr lang="it-IT"/>
              <a:pPr>
                <a:defRPr/>
              </a:pPr>
              <a:t>11/02/2026</a:t>
            </a:fld>
            <a:endParaRPr lang="it-IT"/>
          </a:p>
        </p:txBody>
      </p:sp>
      <p:sp>
        <p:nvSpPr>
          <p:cNvPr id="4" name="Segnaposto piè di pagina 3"/>
          <p:cNvSpPr>
            <a:spLocks noGrp="1"/>
          </p:cNvSpPr>
          <p:nvPr>
            <p:ph type="ftr" sz="quarter" idx="2"/>
          </p:nvPr>
        </p:nvSpPr>
        <p:spPr>
          <a:xfrm>
            <a:off x="3" y="6466879"/>
            <a:ext cx="4306496" cy="340820"/>
          </a:xfrm>
          <a:prstGeom prst="rect">
            <a:avLst/>
          </a:prstGeom>
        </p:spPr>
        <p:txBody>
          <a:bodyPr vert="horz" lIns="91553" tIns="45777" rIns="91553" bIns="45777" rtlCol="0" anchor="b"/>
          <a:lstStyle>
            <a:lvl1pPr algn="l">
              <a:defRPr sz="1200">
                <a:latin typeface="Arial" charset="0"/>
              </a:defRPr>
            </a:lvl1pPr>
          </a:lstStyle>
          <a:p>
            <a:pPr>
              <a:defRPr/>
            </a:pPr>
            <a:endParaRPr lang="it-IT"/>
          </a:p>
        </p:txBody>
      </p:sp>
      <p:sp>
        <p:nvSpPr>
          <p:cNvPr id="5" name="Segnaposto numero diapositiva 4"/>
          <p:cNvSpPr>
            <a:spLocks noGrp="1"/>
          </p:cNvSpPr>
          <p:nvPr>
            <p:ph type="sldNum" sz="quarter" idx="3"/>
          </p:nvPr>
        </p:nvSpPr>
        <p:spPr>
          <a:xfrm>
            <a:off x="5632110" y="6466879"/>
            <a:ext cx="4306496" cy="340820"/>
          </a:xfrm>
          <a:prstGeom prst="rect">
            <a:avLst/>
          </a:prstGeom>
        </p:spPr>
        <p:txBody>
          <a:bodyPr vert="horz" lIns="91553" tIns="45777" rIns="91553" bIns="45777" rtlCol="0" anchor="b"/>
          <a:lstStyle>
            <a:lvl1pPr algn="r">
              <a:defRPr sz="1200">
                <a:latin typeface="Arial" charset="0"/>
              </a:defRPr>
            </a:lvl1pPr>
          </a:lstStyle>
          <a:p>
            <a:pPr>
              <a:defRPr/>
            </a:pPr>
            <a:fld id="{AA7FB7AF-96E8-4B15-95BE-244748BA2585}" type="slidenum">
              <a:rPr lang="it-IT"/>
              <a:pPr>
                <a:defRPr/>
              </a:pPr>
              <a:t>‹N›</a:t>
            </a:fld>
            <a:endParaRPr lang="it-IT"/>
          </a:p>
        </p:txBody>
      </p:sp>
    </p:spTree>
    <p:extLst>
      <p:ext uri="{BB962C8B-B14F-4D97-AF65-F5344CB8AC3E}">
        <p14:creationId xmlns:p14="http://schemas.microsoft.com/office/powerpoint/2010/main" val="28197888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2" y="1"/>
            <a:ext cx="4308818" cy="340821"/>
          </a:xfrm>
          <a:prstGeom prst="rect">
            <a:avLst/>
          </a:prstGeom>
        </p:spPr>
        <p:txBody>
          <a:bodyPr vert="horz" lIns="90729" tIns="45365" rIns="90729" bIns="45365" rtlCol="0"/>
          <a:lstStyle>
            <a:lvl1pPr algn="l" fontAlgn="auto">
              <a:spcBef>
                <a:spcPts val="0"/>
              </a:spcBef>
              <a:spcAft>
                <a:spcPts val="0"/>
              </a:spcAft>
              <a:defRPr sz="1200">
                <a:latin typeface="+mn-lt"/>
              </a:defRPr>
            </a:lvl1pPr>
          </a:lstStyle>
          <a:p>
            <a:pPr>
              <a:defRPr/>
            </a:pPr>
            <a:endParaRPr lang="it-IT"/>
          </a:p>
        </p:txBody>
      </p:sp>
      <p:sp>
        <p:nvSpPr>
          <p:cNvPr id="3" name="Segnaposto data 2"/>
          <p:cNvSpPr>
            <a:spLocks noGrp="1"/>
          </p:cNvSpPr>
          <p:nvPr>
            <p:ph type="dt" idx="1"/>
          </p:nvPr>
        </p:nvSpPr>
        <p:spPr>
          <a:xfrm>
            <a:off x="5629788" y="1"/>
            <a:ext cx="4308818" cy="340821"/>
          </a:xfrm>
          <a:prstGeom prst="rect">
            <a:avLst/>
          </a:prstGeom>
        </p:spPr>
        <p:txBody>
          <a:bodyPr vert="horz" lIns="90729" tIns="45365" rIns="90729" bIns="45365" rtlCol="0"/>
          <a:lstStyle>
            <a:lvl1pPr algn="r" fontAlgn="auto">
              <a:spcBef>
                <a:spcPts val="0"/>
              </a:spcBef>
              <a:spcAft>
                <a:spcPts val="0"/>
              </a:spcAft>
              <a:defRPr sz="1200">
                <a:latin typeface="+mn-lt"/>
              </a:defRPr>
            </a:lvl1pPr>
          </a:lstStyle>
          <a:p>
            <a:pPr>
              <a:defRPr/>
            </a:pPr>
            <a:fld id="{11756DB8-A2C1-4338-B087-1551D98A8D81}" type="datetimeFigureOut">
              <a:rPr lang="it-IT"/>
              <a:pPr>
                <a:defRPr/>
              </a:pPr>
              <a:t>11/02/2026</a:t>
            </a:fld>
            <a:endParaRPr lang="it-IT"/>
          </a:p>
        </p:txBody>
      </p:sp>
      <p:sp>
        <p:nvSpPr>
          <p:cNvPr id="4" name="Segnaposto immagine diapositiva 3"/>
          <p:cNvSpPr>
            <a:spLocks noGrp="1" noRot="1" noChangeAspect="1"/>
          </p:cNvSpPr>
          <p:nvPr>
            <p:ph type="sldImg" idx="2"/>
          </p:nvPr>
        </p:nvSpPr>
        <p:spPr>
          <a:xfrm>
            <a:off x="3128963" y="511175"/>
            <a:ext cx="3684587" cy="2551113"/>
          </a:xfrm>
          <a:prstGeom prst="rect">
            <a:avLst/>
          </a:prstGeom>
          <a:noFill/>
          <a:ln w="12700">
            <a:solidFill>
              <a:prstClr val="black"/>
            </a:solidFill>
          </a:ln>
        </p:spPr>
        <p:txBody>
          <a:bodyPr vert="horz" lIns="90729" tIns="45365" rIns="90729" bIns="45365" rtlCol="0" anchor="ctr"/>
          <a:lstStyle/>
          <a:p>
            <a:pPr lvl="0"/>
            <a:endParaRPr lang="it-IT" noProof="0"/>
          </a:p>
        </p:txBody>
      </p:sp>
      <p:sp>
        <p:nvSpPr>
          <p:cNvPr id="5" name="Segnaposto note 4"/>
          <p:cNvSpPr>
            <a:spLocks noGrp="1"/>
          </p:cNvSpPr>
          <p:nvPr>
            <p:ph type="body" sz="quarter" idx="3"/>
          </p:nvPr>
        </p:nvSpPr>
        <p:spPr>
          <a:xfrm>
            <a:off x="995952" y="3233986"/>
            <a:ext cx="7951347" cy="3064117"/>
          </a:xfrm>
          <a:prstGeom prst="rect">
            <a:avLst/>
          </a:prstGeom>
        </p:spPr>
        <p:txBody>
          <a:bodyPr vert="horz" lIns="90729" tIns="45365" rIns="90729" bIns="45365" rtlCol="0">
            <a:normAutofit/>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6" name="Segnaposto piè di pagina 5"/>
          <p:cNvSpPr>
            <a:spLocks noGrp="1"/>
          </p:cNvSpPr>
          <p:nvPr>
            <p:ph type="ftr" sz="quarter" idx="4"/>
          </p:nvPr>
        </p:nvSpPr>
        <p:spPr>
          <a:xfrm>
            <a:off x="2" y="6466879"/>
            <a:ext cx="4308818" cy="340820"/>
          </a:xfrm>
          <a:prstGeom prst="rect">
            <a:avLst/>
          </a:prstGeom>
        </p:spPr>
        <p:txBody>
          <a:bodyPr vert="horz" lIns="90729" tIns="45365" rIns="90729" bIns="45365" rtlCol="0" anchor="b"/>
          <a:lstStyle>
            <a:lvl1pPr algn="l" fontAlgn="auto">
              <a:spcBef>
                <a:spcPts val="0"/>
              </a:spcBef>
              <a:spcAft>
                <a:spcPts val="0"/>
              </a:spcAft>
              <a:defRPr sz="1200">
                <a:latin typeface="+mn-lt"/>
              </a:defRPr>
            </a:lvl1pPr>
          </a:lstStyle>
          <a:p>
            <a:pPr>
              <a:defRPr/>
            </a:pPr>
            <a:endParaRPr lang="it-IT"/>
          </a:p>
        </p:txBody>
      </p:sp>
      <p:sp>
        <p:nvSpPr>
          <p:cNvPr id="7" name="Segnaposto numero diapositiva 6"/>
          <p:cNvSpPr>
            <a:spLocks noGrp="1"/>
          </p:cNvSpPr>
          <p:nvPr>
            <p:ph type="sldNum" sz="quarter" idx="5"/>
          </p:nvPr>
        </p:nvSpPr>
        <p:spPr>
          <a:xfrm>
            <a:off x="5629788" y="6466879"/>
            <a:ext cx="4308818" cy="340820"/>
          </a:xfrm>
          <a:prstGeom prst="rect">
            <a:avLst/>
          </a:prstGeom>
        </p:spPr>
        <p:txBody>
          <a:bodyPr vert="horz" lIns="90729" tIns="45365" rIns="90729" bIns="45365" rtlCol="0" anchor="b"/>
          <a:lstStyle>
            <a:lvl1pPr algn="r" fontAlgn="auto">
              <a:spcBef>
                <a:spcPts val="0"/>
              </a:spcBef>
              <a:spcAft>
                <a:spcPts val="0"/>
              </a:spcAft>
              <a:defRPr sz="1200">
                <a:latin typeface="+mn-lt"/>
              </a:defRPr>
            </a:lvl1pPr>
          </a:lstStyle>
          <a:p>
            <a:pPr>
              <a:defRPr/>
            </a:pPr>
            <a:fld id="{7FE26C08-2CE5-41D4-BE0B-1DA7F09D55A7}" type="slidenum">
              <a:rPr lang="it-IT"/>
              <a:pPr>
                <a:defRPr/>
              </a:pPr>
              <a:t>‹N›</a:t>
            </a:fld>
            <a:endParaRPr lang="it-IT"/>
          </a:p>
        </p:txBody>
      </p:sp>
    </p:spTree>
    <p:extLst>
      <p:ext uri="{BB962C8B-B14F-4D97-AF65-F5344CB8AC3E}">
        <p14:creationId xmlns:p14="http://schemas.microsoft.com/office/powerpoint/2010/main" val="3584353143"/>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171" algn="l" rtl="0" eaLnBrk="0" fontAlgn="base" hangingPunct="0">
      <a:spcBef>
        <a:spcPct val="30000"/>
      </a:spcBef>
      <a:spcAft>
        <a:spcPct val="0"/>
      </a:spcAft>
      <a:defRPr sz="1200" kern="1200">
        <a:solidFill>
          <a:schemeClr val="tx1"/>
        </a:solidFill>
        <a:latin typeface="+mn-lt"/>
        <a:ea typeface="+mn-ea"/>
        <a:cs typeface="+mn-cs"/>
      </a:defRPr>
    </a:lvl2pPr>
    <a:lvl3pPr marL="914342" algn="l" rtl="0" eaLnBrk="0" fontAlgn="base" hangingPunct="0">
      <a:spcBef>
        <a:spcPct val="30000"/>
      </a:spcBef>
      <a:spcAft>
        <a:spcPct val="0"/>
      </a:spcAft>
      <a:defRPr sz="1200" kern="1200">
        <a:solidFill>
          <a:schemeClr val="tx1"/>
        </a:solidFill>
        <a:latin typeface="+mn-lt"/>
        <a:ea typeface="+mn-ea"/>
        <a:cs typeface="+mn-cs"/>
      </a:defRPr>
    </a:lvl3pPr>
    <a:lvl4pPr marL="1371513" algn="l" rtl="0" eaLnBrk="0" fontAlgn="base" hangingPunct="0">
      <a:spcBef>
        <a:spcPct val="30000"/>
      </a:spcBef>
      <a:spcAft>
        <a:spcPct val="0"/>
      </a:spcAft>
      <a:defRPr sz="1200" kern="1200">
        <a:solidFill>
          <a:schemeClr val="tx1"/>
        </a:solidFill>
        <a:latin typeface="+mn-lt"/>
        <a:ea typeface="+mn-ea"/>
        <a:cs typeface="+mn-cs"/>
      </a:defRPr>
    </a:lvl4pPr>
    <a:lvl5pPr marL="1828684" algn="l" rtl="0" eaLnBrk="0" fontAlgn="base" hangingPunct="0">
      <a:spcBef>
        <a:spcPct val="30000"/>
      </a:spcBef>
      <a:spcAft>
        <a:spcPct val="0"/>
      </a:spcAft>
      <a:defRPr sz="1200" kern="1200">
        <a:solidFill>
          <a:schemeClr val="tx1"/>
        </a:solidFill>
        <a:latin typeface="+mn-lt"/>
        <a:ea typeface="+mn-ea"/>
        <a:cs typeface="+mn-cs"/>
      </a:defRPr>
    </a:lvl5pPr>
    <a:lvl6pPr marL="2285855" algn="l" defTabSz="914342" rtl="0" eaLnBrk="1" latinLnBrk="0" hangingPunct="1">
      <a:defRPr sz="1200" kern="1200">
        <a:solidFill>
          <a:schemeClr val="tx1"/>
        </a:solidFill>
        <a:latin typeface="+mn-lt"/>
        <a:ea typeface="+mn-ea"/>
        <a:cs typeface="+mn-cs"/>
      </a:defRPr>
    </a:lvl6pPr>
    <a:lvl7pPr marL="2743026" algn="l" defTabSz="914342" rtl="0" eaLnBrk="1" latinLnBrk="0" hangingPunct="1">
      <a:defRPr sz="1200" kern="1200">
        <a:solidFill>
          <a:schemeClr val="tx1"/>
        </a:solidFill>
        <a:latin typeface="+mn-lt"/>
        <a:ea typeface="+mn-ea"/>
        <a:cs typeface="+mn-cs"/>
      </a:defRPr>
    </a:lvl7pPr>
    <a:lvl8pPr marL="3200198" algn="l" defTabSz="914342" rtl="0" eaLnBrk="1" latinLnBrk="0" hangingPunct="1">
      <a:defRPr sz="1200" kern="1200">
        <a:solidFill>
          <a:schemeClr val="tx1"/>
        </a:solidFill>
        <a:latin typeface="+mn-lt"/>
        <a:ea typeface="+mn-ea"/>
        <a:cs typeface="+mn-cs"/>
      </a:defRPr>
    </a:lvl8pPr>
    <a:lvl9pPr marL="3657369" algn="l" defTabSz="9143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dirty="0"/>
          </a:p>
        </p:txBody>
      </p:sp>
    </p:spTree>
    <p:extLst>
      <p:ext uri="{BB962C8B-B14F-4D97-AF65-F5344CB8AC3E}">
        <p14:creationId xmlns:p14="http://schemas.microsoft.com/office/powerpoint/2010/main" val="2470693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egnaposto immagine diapositiva 1"/>
          <p:cNvSpPr>
            <a:spLocks noGrp="1" noRot="1" noChangeAspect="1" noTextEdit="1"/>
          </p:cNvSpPr>
          <p:nvPr>
            <p:ph type="sldImg"/>
          </p:nvPr>
        </p:nvSpPr>
        <p:spPr bwMode="auto">
          <a:xfrm>
            <a:off x="3127375" y="509588"/>
            <a:ext cx="3687763" cy="25527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a:p>
        </p:txBody>
      </p:sp>
      <p:sp>
        <p:nvSpPr>
          <p:cNvPr id="17411" name="Segnaposto numero diapositiva 3"/>
          <p:cNvSpPr txBox="1">
            <a:spLocks noGrp="1"/>
          </p:cNvSpPr>
          <p:nvPr/>
        </p:nvSpPr>
        <p:spPr bwMode="auto">
          <a:xfrm>
            <a:off x="5629786" y="6466879"/>
            <a:ext cx="4308818" cy="340820"/>
          </a:xfrm>
          <a:prstGeom prst="rect">
            <a:avLst/>
          </a:prstGeom>
          <a:noFill/>
          <a:ln>
            <a:miter lim="800000"/>
            <a:headEnd/>
            <a:tailEnd/>
          </a:ln>
        </p:spPr>
        <p:txBody>
          <a:bodyPr lIns="91690" tIns="45846" rIns="91690" bIns="45846" anchor="b"/>
          <a:lstStyle/>
          <a:p>
            <a:pPr algn="r">
              <a:defRPr/>
            </a:pPr>
            <a:fld id="{C47562B7-57C8-404D-A40E-26A04F08C25B}" type="slidenum">
              <a:rPr lang="it-IT" sz="1200">
                <a:latin typeface="+mn-lt"/>
              </a:rPr>
              <a:pPr algn="r">
                <a:defRPr/>
              </a:pPr>
              <a:t>15</a:t>
            </a:fld>
            <a:endParaRPr lang="it-IT" sz="1200" dirty="0">
              <a:latin typeface="+mn-lt"/>
            </a:endParaRPr>
          </a:p>
        </p:txBody>
      </p:sp>
    </p:spTree>
    <p:extLst>
      <p:ext uri="{BB962C8B-B14F-4D97-AF65-F5344CB8AC3E}">
        <p14:creationId xmlns:p14="http://schemas.microsoft.com/office/powerpoint/2010/main" val="57057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a:defRPr/>
            </a:pPr>
            <a:fld id="{7FE26C08-2CE5-41D4-BE0B-1DA7F09D55A7}" type="slidenum">
              <a:rPr lang="it-IT" smtClean="0"/>
              <a:pPr>
                <a:defRPr/>
              </a:pPr>
              <a:t>16</a:t>
            </a:fld>
            <a:endParaRPr lang="it-IT"/>
          </a:p>
        </p:txBody>
      </p:sp>
    </p:spTree>
    <p:extLst>
      <p:ext uri="{BB962C8B-B14F-4D97-AF65-F5344CB8AC3E}">
        <p14:creationId xmlns:p14="http://schemas.microsoft.com/office/powerpoint/2010/main" val="36205972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1075CF-D871-451F-C051-58975B81E392}"/>
            </a:ext>
          </a:extLst>
        </p:cNvPr>
        <p:cNvGrpSpPr/>
        <p:nvPr/>
      </p:nvGrpSpPr>
      <p:grpSpPr>
        <a:xfrm>
          <a:off x="0" y="0"/>
          <a:ext cx="0" cy="0"/>
          <a:chOff x="0" y="0"/>
          <a:chExt cx="0" cy="0"/>
        </a:xfrm>
      </p:grpSpPr>
      <p:sp>
        <p:nvSpPr>
          <p:cNvPr id="93186" name="Segnaposto immagine diapositiva 1">
            <a:extLst>
              <a:ext uri="{FF2B5EF4-FFF2-40B4-BE49-F238E27FC236}">
                <a16:creationId xmlns:a16="http://schemas.microsoft.com/office/drawing/2014/main" id="{A37C73FC-830E-CE73-22FE-4864A602F33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Segnaposto note 2">
            <a:extLst>
              <a:ext uri="{FF2B5EF4-FFF2-40B4-BE49-F238E27FC236}">
                <a16:creationId xmlns:a16="http://schemas.microsoft.com/office/drawing/2014/main" id="{3205241E-7EE8-C31D-CAF1-B34B6D62FB9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a:p>
        </p:txBody>
      </p:sp>
      <p:sp>
        <p:nvSpPr>
          <p:cNvPr id="17411" name="Segnaposto numero diapositiva 3">
            <a:extLst>
              <a:ext uri="{FF2B5EF4-FFF2-40B4-BE49-F238E27FC236}">
                <a16:creationId xmlns:a16="http://schemas.microsoft.com/office/drawing/2014/main" id="{F1795166-696F-A12D-5531-CBB704721CFC}"/>
              </a:ext>
            </a:extLst>
          </p:cNvPr>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3D2D05D-2744-4A60-9581-07266DC41620}" type="slidenum">
              <a:rPr lang="it-IT"/>
              <a:pPr fontAlgn="base">
                <a:spcBef>
                  <a:spcPct val="0"/>
                </a:spcBef>
                <a:spcAft>
                  <a:spcPct val="0"/>
                </a:spcAft>
                <a:defRPr/>
              </a:pPr>
              <a:t>29</a:t>
            </a:fld>
            <a:endParaRPr lang="it-IT" dirty="0"/>
          </a:p>
        </p:txBody>
      </p:sp>
    </p:spTree>
    <p:extLst>
      <p:ext uri="{BB962C8B-B14F-4D97-AF65-F5344CB8AC3E}">
        <p14:creationId xmlns:p14="http://schemas.microsoft.com/office/powerpoint/2010/main" val="5664686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egnaposto immagine diapositiva 1"/>
          <p:cNvSpPr>
            <a:spLocks noGrp="1" noRot="1" noChangeAspect="1" noTextEdit="1"/>
          </p:cNvSpPr>
          <p:nvPr>
            <p:ph type="sldImg"/>
          </p:nvPr>
        </p:nvSpPr>
        <p:spPr bwMode="auto">
          <a:xfrm>
            <a:off x="3128963" y="511175"/>
            <a:ext cx="3684587" cy="255111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dirty="0"/>
          </a:p>
        </p:txBody>
      </p:sp>
      <p:sp>
        <p:nvSpPr>
          <p:cNvPr id="17411"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0D24B5F-439F-4961-B2BA-74969951F920}" type="slidenum">
              <a:rPr lang="it-IT"/>
              <a:pPr fontAlgn="base">
                <a:spcBef>
                  <a:spcPct val="0"/>
                </a:spcBef>
                <a:spcAft>
                  <a:spcPct val="0"/>
                </a:spcAft>
                <a:defRPr/>
              </a:pPr>
              <a:t>2</a:t>
            </a:fld>
            <a:endParaRPr lang="it-IT" dirty="0"/>
          </a:p>
        </p:txBody>
      </p:sp>
    </p:spTree>
    <p:extLst>
      <p:ext uri="{BB962C8B-B14F-4D97-AF65-F5344CB8AC3E}">
        <p14:creationId xmlns:p14="http://schemas.microsoft.com/office/powerpoint/2010/main" val="23805446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egnaposto immagine diapositiva 1"/>
          <p:cNvSpPr>
            <a:spLocks noGrp="1" noRot="1" noChangeAspect="1" noTextEdit="1"/>
          </p:cNvSpPr>
          <p:nvPr>
            <p:ph type="sldImg"/>
          </p:nvPr>
        </p:nvSpPr>
        <p:spPr bwMode="auto">
          <a:xfrm>
            <a:off x="3128963" y="511175"/>
            <a:ext cx="3684587" cy="255111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dirty="0"/>
          </a:p>
        </p:txBody>
      </p:sp>
      <p:sp>
        <p:nvSpPr>
          <p:cNvPr id="17411"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0A82B87-2F5C-4F09-BBE5-3BC586ED188F}" type="slidenum">
              <a:rPr lang="it-IT"/>
              <a:pPr fontAlgn="base">
                <a:spcBef>
                  <a:spcPct val="0"/>
                </a:spcBef>
                <a:spcAft>
                  <a:spcPct val="0"/>
                </a:spcAft>
                <a:defRPr/>
              </a:pPr>
              <a:t>3</a:t>
            </a:fld>
            <a:endParaRPr lang="it-IT" dirty="0"/>
          </a:p>
        </p:txBody>
      </p:sp>
    </p:spTree>
    <p:extLst>
      <p:ext uri="{BB962C8B-B14F-4D97-AF65-F5344CB8AC3E}">
        <p14:creationId xmlns:p14="http://schemas.microsoft.com/office/powerpoint/2010/main" val="3201950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egnaposto immagine diapositiva 1"/>
          <p:cNvSpPr>
            <a:spLocks noGrp="1" noRot="1" noChangeAspect="1" noTextEdit="1"/>
          </p:cNvSpPr>
          <p:nvPr>
            <p:ph type="sldImg"/>
          </p:nvPr>
        </p:nvSpPr>
        <p:spPr bwMode="auto">
          <a:xfrm>
            <a:off x="3128963" y="511175"/>
            <a:ext cx="3684587" cy="255111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dirty="0"/>
          </a:p>
        </p:txBody>
      </p:sp>
      <p:sp>
        <p:nvSpPr>
          <p:cNvPr id="17411"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55BCE2-2E2C-4B0A-8309-0057F0848499}" type="slidenum">
              <a:rPr lang="it-IT"/>
              <a:pPr fontAlgn="base">
                <a:spcBef>
                  <a:spcPct val="0"/>
                </a:spcBef>
                <a:spcAft>
                  <a:spcPct val="0"/>
                </a:spcAft>
                <a:defRPr/>
              </a:pPr>
              <a:t>5</a:t>
            </a:fld>
            <a:endParaRPr lang="it-IT" dirty="0"/>
          </a:p>
        </p:txBody>
      </p:sp>
    </p:spTree>
    <p:extLst>
      <p:ext uri="{BB962C8B-B14F-4D97-AF65-F5344CB8AC3E}">
        <p14:creationId xmlns:p14="http://schemas.microsoft.com/office/powerpoint/2010/main" val="5200785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egnaposto immagine diapositiva 1"/>
          <p:cNvSpPr>
            <a:spLocks noGrp="1" noRot="1" noChangeAspect="1" noTextEdit="1"/>
          </p:cNvSpPr>
          <p:nvPr>
            <p:ph type="sldImg"/>
          </p:nvPr>
        </p:nvSpPr>
        <p:spPr bwMode="auto">
          <a:xfrm>
            <a:off x="3128963" y="511175"/>
            <a:ext cx="3684587" cy="255111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a:p>
        </p:txBody>
      </p:sp>
      <p:sp>
        <p:nvSpPr>
          <p:cNvPr id="17411"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0C13F36-E1B3-480A-921D-24445ECA7264}" type="slidenum">
              <a:rPr lang="it-IT"/>
              <a:pPr fontAlgn="base">
                <a:spcBef>
                  <a:spcPct val="0"/>
                </a:spcBef>
                <a:spcAft>
                  <a:spcPct val="0"/>
                </a:spcAft>
                <a:defRPr/>
              </a:pPr>
              <a:t>7</a:t>
            </a:fld>
            <a:endParaRPr lang="it-IT"/>
          </a:p>
        </p:txBody>
      </p:sp>
    </p:spTree>
    <p:extLst>
      <p:ext uri="{BB962C8B-B14F-4D97-AF65-F5344CB8AC3E}">
        <p14:creationId xmlns:p14="http://schemas.microsoft.com/office/powerpoint/2010/main" val="4101648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egnaposto immagine diapositiva 1"/>
          <p:cNvSpPr>
            <a:spLocks noGrp="1" noRot="1" noChangeAspect="1" noTextEdit="1"/>
          </p:cNvSpPr>
          <p:nvPr>
            <p:ph type="sldImg"/>
          </p:nvPr>
        </p:nvSpPr>
        <p:spPr bwMode="auto">
          <a:xfrm>
            <a:off x="3128963" y="511175"/>
            <a:ext cx="3686175" cy="255111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a:p>
        </p:txBody>
      </p:sp>
      <p:sp>
        <p:nvSpPr>
          <p:cNvPr id="17411"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82BA626-B4D3-44D6-B0C5-9091DC2429AC}" type="slidenum">
              <a:rPr lang="it-IT"/>
              <a:pPr fontAlgn="base">
                <a:spcBef>
                  <a:spcPct val="0"/>
                </a:spcBef>
                <a:spcAft>
                  <a:spcPct val="0"/>
                </a:spcAft>
                <a:defRPr/>
              </a:pPr>
              <a:t>8</a:t>
            </a:fld>
            <a:endParaRPr lang="it-IT"/>
          </a:p>
        </p:txBody>
      </p:sp>
    </p:spTree>
    <p:extLst>
      <p:ext uri="{BB962C8B-B14F-4D97-AF65-F5344CB8AC3E}">
        <p14:creationId xmlns:p14="http://schemas.microsoft.com/office/powerpoint/2010/main" val="33138567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a:p>
        </p:txBody>
      </p:sp>
      <p:sp>
        <p:nvSpPr>
          <p:cNvPr id="17411"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1FF00C9-90F7-409D-B496-AFFACE5C4F7D}" type="slidenum">
              <a:rPr lang="it-IT"/>
              <a:pPr fontAlgn="base">
                <a:spcBef>
                  <a:spcPct val="0"/>
                </a:spcBef>
                <a:spcAft>
                  <a:spcPct val="0"/>
                </a:spcAft>
                <a:defRPr/>
              </a:pPr>
              <a:t>9</a:t>
            </a:fld>
            <a:endParaRPr lang="it-IT" dirty="0"/>
          </a:p>
        </p:txBody>
      </p:sp>
    </p:spTree>
    <p:extLst>
      <p:ext uri="{BB962C8B-B14F-4D97-AF65-F5344CB8AC3E}">
        <p14:creationId xmlns:p14="http://schemas.microsoft.com/office/powerpoint/2010/main" val="36160579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t-IT" altLang="it-IT"/>
          </a:p>
        </p:txBody>
      </p:sp>
      <p:sp>
        <p:nvSpPr>
          <p:cNvPr id="4" name="Segnaposto numero diapositiva 3"/>
          <p:cNvSpPr>
            <a:spLocks noGrp="1"/>
          </p:cNvSpPr>
          <p:nvPr>
            <p:ph type="sldNum" sz="quarter" idx="5"/>
          </p:nvPr>
        </p:nvSpPr>
        <p:spPr/>
        <p:txBody>
          <a:bodyPr/>
          <a:lstStyle/>
          <a:p>
            <a:pPr>
              <a:defRPr/>
            </a:pPr>
            <a:fld id="{42975B1E-3493-41BD-AEC8-F3F1D7C092A6}" type="slidenum">
              <a:rPr lang="it-IT" smtClean="0">
                <a:solidFill>
                  <a:prstClr val="black"/>
                </a:solidFill>
              </a:rPr>
              <a:pPr>
                <a:defRPr/>
              </a:pPr>
              <a:t>13</a:t>
            </a:fld>
            <a:endParaRPr lang="it-IT">
              <a:solidFill>
                <a:prstClr val="black"/>
              </a:solidFill>
            </a:endParaRPr>
          </a:p>
        </p:txBody>
      </p:sp>
    </p:spTree>
    <p:extLst>
      <p:ext uri="{BB962C8B-B14F-4D97-AF65-F5344CB8AC3E}">
        <p14:creationId xmlns:p14="http://schemas.microsoft.com/office/powerpoint/2010/main" val="5941710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egnaposto immagine diapositiva 1"/>
          <p:cNvSpPr>
            <a:spLocks noGrp="1" noRot="1" noChangeAspect="1" noTextEdit="1"/>
          </p:cNvSpPr>
          <p:nvPr>
            <p:ph type="sldImg"/>
          </p:nvPr>
        </p:nvSpPr>
        <p:spPr bwMode="auto">
          <a:xfrm>
            <a:off x="3127375" y="509588"/>
            <a:ext cx="3687763" cy="25527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a:p>
        </p:txBody>
      </p:sp>
      <p:sp>
        <p:nvSpPr>
          <p:cNvPr id="17411" name="Segnaposto numero diapositiva 3"/>
          <p:cNvSpPr txBox="1">
            <a:spLocks noGrp="1"/>
          </p:cNvSpPr>
          <p:nvPr/>
        </p:nvSpPr>
        <p:spPr bwMode="auto">
          <a:xfrm>
            <a:off x="5629786" y="6466879"/>
            <a:ext cx="4308818" cy="340820"/>
          </a:xfrm>
          <a:prstGeom prst="rect">
            <a:avLst/>
          </a:prstGeom>
          <a:noFill/>
          <a:ln>
            <a:miter lim="800000"/>
            <a:headEnd/>
            <a:tailEnd/>
          </a:ln>
        </p:spPr>
        <p:txBody>
          <a:bodyPr lIns="91690" tIns="45846" rIns="91690" bIns="45846" anchor="b"/>
          <a:lstStyle/>
          <a:p>
            <a:pPr algn="r">
              <a:defRPr/>
            </a:pPr>
            <a:fld id="{E309DFF0-6F4D-43F5-B67D-A928E48E1070}" type="slidenum">
              <a:rPr lang="it-IT" sz="1200">
                <a:latin typeface="+mn-lt"/>
              </a:rPr>
              <a:pPr algn="r">
                <a:defRPr/>
              </a:pPr>
              <a:t>14</a:t>
            </a:fld>
            <a:endParaRPr lang="it-IT" sz="1200" dirty="0">
              <a:latin typeface="+mn-lt"/>
            </a:endParaRPr>
          </a:p>
        </p:txBody>
      </p:sp>
    </p:spTree>
    <p:extLst>
      <p:ext uri="{BB962C8B-B14F-4D97-AF65-F5344CB8AC3E}">
        <p14:creationId xmlns:p14="http://schemas.microsoft.com/office/powerpoint/2010/main" val="4759270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742950" y="2130427"/>
            <a:ext cx="8420100" cy="1470025"/>
          </a:xfrm>
        </p:spPr>
        <p:txBody>
          <a:bodyPr/>
          <a:lstStyle/>
          <a:p>
            <a:r>
              <a:rPr lang="it-IT"/>
              <a:t>Fare clic per modificare lo stile del titolo</a:t>
            </a:r>
          </a:p>
        </p:txBody>
      </p:sp>
      <p:sp>
        <p:nvSpPr>
          <p:cNvPr id="3" name="Sottotitolo 2"/>
          <p:cNvSpPr>
            <a:spLocks noGrp="1"/>
          </p:cNvSpPr>
          <p:nvPr>
            <p:ph type="subTitle" idx="1"/>
          </p:nvPr>
        </p:nvSpPr>
        <p:spPr>
          <a:xfrm>
            <a:off x="1485900" y="3886201"/>
            <a:ext cx="6934200" cy="1752600"/>
          </a:xfrm>
        </p:spPr>
        <p:txBody>
          <a:bodyPr/>
          <a:lstStyle>
            <a:lvl1pPr marL="0" indent="0" algn="ctr">
              <a:buNone/>
              <a:defRPr>
                <a:solidFill>
                  <a:schemeClr val="tx1">
                    <a:tint val="75000"/>
                  </a:schemeClr>
                </a:solidFill>
              </a:defRPr>
            </a:lvl1pPr>
            <a:lvl2pPr marL="457171" indent="0" algn="ctr">
              <a:buNone/>
              <a:defRPr>
                <a:solidFill>
                  <a:schemeClr val="tx1">
                    <a:tint val="75000"/>
                  </a:schemeClr>
                </a:solidFill>
              </a:defRPr>
            </a:lvl2pPr>
            <a:lvl3pPr marL="914342" indent="0" algn="ctr">
              <a:buNone/>
              <a:defRPr>
                <a:solidFill>
                  <a:schemeClr val="tx1">
                    <a:tint val="75000"/>
                  </a:schemeClr>
                </a:solidFill>
              </a:defRPr>
            </a:lvl3pPr>
            <a:lvl4pPr marL="1371513" indent="0" algn="ctr">
              <a:buNone/>
              <a:defRPr>
                <a:solidFill>
                  <a:schemeClr val="tx1">
                    <a:tint val="75000"/>
                  </a:schemeClr>
                </a:solidFill>
              </a:defRPr>
            </a:lvl4pPr>
            <a:lvl5pPr marL="1828684" indent="0" algn="ctr">
              <a:buNone/>
              <a:defRPr>
                <a:solidFill>
                  <a:schemeClr val="tx1">
                    <a:tint val="75000"/>
                  </a:schemeClr>
                </a:solidFill>
              </a:defRPr>
            </a:lvl5pPr>
            <a:lvl6pPr marL="2285855" indent="0" algn="ctr">
              <a:buNone/>
              <a:defRPr>
                <a:solidFill>
                  <a:schemeClr val="tx1">
                    <a:tint val="75000"/>
                  </a:schemeClr>
                </a:solidFill>
              </a:defRPr>
            </a:lvl6pPr>
            <a:lvl7pPr marL="2743026" indent="0" algn="ctr">
              <a:buNone/>
              <a:defRPr>
                <a:solidFill>
                  <a:schemeClr val="tx1">
                    <a:tint val="75000"/>
                  </a:schemeClr>
                </a:solidFill>
              </a:defRPr>
            </a:lvl7pPr>
            <a:lvl8pPr marL="3200198" indent="0" algn="ctr">
              <a:buNone/>
              <a:defRPr>
                <a:solidFill>
                  <a:schemeClr val="tx1">
                    <a:tint val="75000"/>
                  </a:schemeClr>
                </a:solidFill>
              </a:defRPr>
            </a:lvl8pPr>
            <a:lvl9pPr marL="3657369"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lvl1pPr>
              <a:defRPr/>
            </a:lvl1pPr>
          </a:lstStyle>
          <a:p>
            <a:pPr>
              <a:defRPr/>
            </a:pPr>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r>
              <a:rPr lang="it-IT" dirty="0"/>
              <a:t>22</a:t>
            </a:r>
          </a:p>
        </p:txBody>
      </p:sp>
    </p:spTree>
    <p:extLst>
      <p:ext uri="{BB962C8B-B14F-4D97-AF65-F5344CB8AC3E}">
        <p14:creationId xmlns:p14="http://schemas.microsoft.com/office/powerpoint/2010/main" val="29805872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lvl1pPr>
              <a:defRPr/>
            </a:lvl1pPr>
          </a:lstStyle>
          <a:p>
            <a:pPr>
              <a:defRPr/>
            </a:pPr>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D0AA14C5-E347-4F38-8C63-EB138ABCAD4B}" type="slidenum">
              <a:rPr lang="it-IT" smtClean="0"/>
              <a:pPr>
                <a:defRPr/>
              </a:pPr>
              <a:t>‹N›</a:t>
            </a:fld>
            <a:endParaRPr lang="it-IT" dirty="0"/>
          </a:p>
        </p:txBody>
      </p:sp>
    </p:spTree>
    <p:extLst>
      <p:ext uri="{BB962C8B-B14F-4D97-AF65-F5344CB8AC3E}">
        <p14:creationId xmlns:p14="http://schemas.microsoft.com/office/powerpoint/2010/main" val="3899140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7181850" y="274640"/>
            <a:ext cx="222885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95300" y="274640"/>
            <a:ext cx="652145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lvl1pPr>
              <a:defRPr/>
            </a:lvl1pPr>
          </a:lstStyle>
          <a:p>
            <a:pPr>
              <a:defRPr/>
            </a:pPr>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1390968A-FCA0-4B39-A9DA-F4D3CFA43E58}" type="slidenum">
              <a:rPr lang="it-IT" smtClean="0"/>
              <a:pPr>
                <a:defRPr/>
              </a:pPr>
              <a:t>‹N›</a:t>
            </a:fld>
            <a:endParaRPr lang="it-IT" dirty="0"/>
          </a:p>
        </p:txBody>
      </p:sp>
    </p:spTree>
    <p:extLst>
      <p:ext uri="{BB962C8B-B14F-4D97-AF65-F5344CB8AC3E}">
        <p14:creationId xmlns:p14="http://schemas.microsoft.com/office/powerpoint/2010/main" val="2385886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95055" y="274412"/>
            <a:ext cx="8915891" cy="1143000"/>
          </a:xfrm>
          <a:prstGeom prst="rect">
            <a:avLst/>
          </a:prstGeom>
        </p:spPr>
        <p:txBody>
          <a:bodyPr lIns="68411" tIns="34206" rIns="68411" bIns="34206"/>
          <a:lstStyle/>
          <a:p>
            <a:r>
              <a:rPr lang="it-IT"/>
              <a:t>Fare clic per modificare lo stile del titolo</a:t>
            </a:r>
          </a:p>
        </p:txBody>
      </p:sp>
      <p:sp>
        <p:nvSpPr>
          <p:cNvPr id="3" name="Segnaposto contenuto 2"/>
          <p:cNvSpPr>
            <a:spLocks noGrp="1"/>
          </p:cNvSpPr>
          <p:nvPr>
            <p:ph idx="1"/>
          </p:nvPr>
        </p:nvSpPr>
        <p:spPr>
          <a:xfrm>
            <a:off x="495055" y="1599975"/>
            <a:ext cx="8915891" cy="4526643"/>
          </a:xfrm>
          <a:prstGeom prst="rect">
            <a:avLst/>
          </a:prstGeom>
        </p:spPr>
        <p:txBody>
          <a:bodyPr lIns="68411" tIns="34206" rIns="68411" bIns="34206"/>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534295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pertina">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3077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ocumento_">
    <p:spTree>
      <p:nvGrpSpPr>
        <p:cNvPr id="1" name=""/>
        <p:cNvGrpSpPr/>
        <p:nvPr/>
      </p:nvGrpSpPr>
      <p:grpSpPr>
        <a:xfrm>
          <a:off x="0" y="0"/>
          <a:ext cx="0" cy="0"/>
          <a:chOff x="0" y="0"/>
          <a:chExt cx="0" cy="0"/>
        </a:xfrm>
      </p:grpSpPr>
      <p:pic>
        <p:nvPicPr>
          <p:cNvPr id="2" name="Picture 24" descr="logo_agenzia_demanio_mini"/>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124325" y="6348413"/>
            <a:ext cx="162560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Box 11"/>
          <p:cNvSpPr txBox="1">
            <a:spLocks noChangeArrowheads="1"/>
          </p:cNvSpPr>
          <p:nvPr userDrawn="1"/>
        </p:nvSpPr>
        <p:spPr bwMode="auto">
          <a:xfrm>
            <a:off x="344488" y="1588"/>
            <a:ext cx="9289032" cy="400105"/>
          </a:xfrm>
          <a:prstGeom prst="rect">
            <a:avLst/>
          </a:prstGeom>
          <a:noFill/>
          <a:ln>
            <a:noFill/>
          </a:ln>
        </p:spPr>
        <p:txBody>
          <a:bodyPr wrap="square" lIns="91434" tIns="45718" rIns="91434" bIns="45718">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l" eaLnBrk="1" hangingPunct="1">
              <a:defRPr/>
            </a:pPr>
            <a:r>
              <a:rPr lang="it-IT" altLang="it-IT" sz="1000" b="1" dirty="0">
                <a:solidFill>
                  <a:srgbClr val="7F7F7F"/>
                </a:solidFill>
                <a:cs typeface="Arial" pitchFamily="34" charset="0"/>
              </a:rPr>
              <a:t>INFORMATION MEMORANDUM </a:t>
            </a:r>
            <a:r>
              <a:rPr lang="it-IT" altLang="it-IT" sz="1000" b="1" dirty="0">
                <a:solidFill>
                  <a:schemeClr val="tx1">
                    <a:lumMod val="50000"/>
                    <a:lumOff val="50000"/>
                  </a:schemeClr>
                </a:solidFill>
                <a:cs typeface="Arial" pitchFamily="34" charset="0"/>
              </a:rPr>
              <a:t>–</a:t>
            </a:r>
            <a:r>
              <a:rPr lang="it-IT" altLang="it-IT" sz="1000" b="1" baseline="0" dirty="0">
                <a:solidFill>
                  <a:schemeClr val="tx1">
                    <a:lumMod val="50000"/>
                    <a:lumOff val="50000"/>
                  </a:schemeClr>
                </a:solidFill>
                <a:cs typeface="Arial" pitchFamily="34" charset="0"/>
              </a:rPr>
              <a:t> </a:t>
            </a:r>
            <a:r>
              <a:rPr lang="it-IT" altLang="it-IT" sz="1000" b="1" baseline="0" dirty="0">
                <a:solidFill>
                  <a:schemeClr val="tx1"/>
                </a:solidFill>
                <a:cs typeface="Arial" pitchFamily="34" charset="0"/>
              </a:rPr>
              <a:t>Casa Madonna </a:t>
            </a:r>
            <a:r>
              <a:rPr lang="it-IT" altLang="it-IT" sz="1000" b="1" baseline="0" dirty="0" err="1">
                <a:solidFill>
                  <a:schemeClr val="tx1"/>
                </a:solidFill>
                <a:cs typeface="Arial" pitchFamily="34" charset="0"/>
              </a:rPr>
              <a:t>Nicopeja</a:t>
            </a:r>
            <a:r>
              <a:rPr lang="it-IT" altLang="it-IT" sz="1000" b="1" baseline="0" dirty="0">
                <a:solidFill>
                  <a:schemeClr val="tx1"/>
                </a:solidFill>
                <a:cs typeface="Arial" pitchFamily="34" charset="0"/>
              </a:rPr>
              <a:t> </a:t>
            </a:r>
            <a:r>
              <a:rPr lang="it-IT" altLang="it-IT" sz="1000" b="1" dirty="0">
                <a:solidFill>
                  <a:schemeClr val="tx1"/>
                </a:solidFill>
                <a:cs typeface="Arial" pitchFamily="34" charset="0"/>
              </a:rPr>
              <a:t>– Lido di Venezia, </a:t>
            </a:r>
            <a:r>
              <a:rPr lang="it-IT" altLang="it-IT" sz="1000" b="1" dirty="0" err="1">
                <a:solidFill>
                  <a:schemeClr val="tx1"/>
                </a:solidFill>
                <a:cs typeface="Arial" pitchFamily="34" charset="0"/>
              </a:rPr>
              <a:t>loc</a:t>
            </a:r>
            <a:r>
              <a:rPr lang="it-IT" altLang="it-IT" sz="1000" b="1" dirty="0">
                <a:solidFill>
                  <a:schemeClr val="tx1"/>
                </a:solidFill>
                <a:cs typeface="Arial" pitchFamily="34" charset="0"/>
              </a:rPr>
              <a:t>. Alberoni (VE) VENETO</a:t>
            </a:r>
            <a:endParaRPr lang="it-IT" altLang="it-IT" sz="1000" b="1" dirty="0">
              <a:solidFill>
                <a:srgbClr val="FF0000"/>
              </a:solidFill>
              <a:cs typeface="Arial" pitchFamily="34" charset="0"/>
            </a:endParaRPr>
          </a:p>
          <a:p>
            <a:pPr algn="l" eaLnBrk="1" hangingPunct="1">
              <a:defRPr/>
            </a:pPr>
            <a:endParaRPr lang="it-IT" altLang="it-IT" sz="1000" b="1" dirty="0">
              <a:solidFill>
                <a:srgbClr val="FF0000"/>
              </a:solidFill>
              <a:cs typeface="Arial" pitchFamily="34" charset="0"/>
            </a:endParaRPr>
          </a:p>
        </p:txBody>
      </p:sp>
      <p:cxnSp>
        <p:nvCxnSpPr>
          <p:cNvPr id="4" name="Connettore 1 3"/>
          <p:cNvCxnSpPr/>
          <p:nvPr userDrawn="1"/>
        </p:nvCxnSpPr>
        <p:spPr>
          <a:xfrm>
            <a:off x="452439" y="247650"/>
            <a:ext cx="8980487"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Connettore 1 4"/>
          <p:cNvCxnSpPr/>
          <p:nvPr userDrawn="1"/>
        </p:nvCxnSpPr>
        <p:spPr>
          <a:xfrm>
            <a:off x="452439" y="6357938"/>
            <a:ext cx="8980487"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Segnaposto numero diapositiva 20"/>
          <p:cNvSpPr>
            <a:spLocks noGrp="1"/>
          </p:cNvSpPr>
          <p:nvPr>
            <p:ph type="sldNum" sz="quarter" idx="10"/>
          </p:nvPr>
        </p:nvSpPr>
        <p:spPr>
          <a:xfrm>
            <a:off x="7099300" y="6399213"/>
            <a:ext cx="2311400" cy="365125"/>
          </a:xfrm>
        </p:spPr>
        <p:txBody>
          <a:bodyPr/>
          <a:lstStyle>
            <a:lvl1pPr>
              <a:defRPr sz="1000">
                <a:latin typeface="Arial" pitchFamily="34" charset="0"/>
                <a:cs typeface="Arial" pitchFamily="34" charset="0"/>
              </a:defRPr>
            </a:lvl1pPr>
          </a:lstStyle>
          <a:p>
            <a:pPr>
              <a:defRPr/>
            </a:pPr>
            <a:r>
              <a:rPr lang="it-IT" dirty="0"/>
              <a:t>22</a:t>
            </a:r>
          </a:p>
        </p:txBody>
      </p:sp>
    </p:spTree>
    <p:extLst>
      <p:ext uri="{BB962C8B-B14F-4D97-AF65-F5344CB8AC3E}">
        <p14:creationId xmlns:p14="http://schemas.microsoft.com/office/powerpoint/2010/main" val="417927963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12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82506" y="4406902"/>
            <a:ext cx="84201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171" indent="0">
              <a:buNone/>
              <a:defRPr sz="1800">
                <a:solidFill>
                  <a:schemeClr val="tx1">
                    <a:tint val="75000"/>
                  </a:schemeClr>
                </a:solidFill>
              </a:defRPr>
            </a:lvl2pPr>
            <a:lvl3pPr marL="914342" indent="0">
              <a:buNone/>
              <a:defRPr sz="1600">
                <a:solidFill>
                  <a:schemeClr val="tx1">
                    <a:tint val="75000"/>
                  </a:schemeClr>
                </a:solidFill>
              </a:defRPr>
            </a:lvl3pPr>
            <a:lvl4pPr marL="1371513" indent="0">
              <a:buNone/>
              <a:defRPr sz="1400">
                <a:solidFill>
                  <a:schemeClr val="tx1">
                    <a:tint val="75000"/>
                  </a:schemeClr>
                </a:solidFill>
              </a:defRPr>
            </a:lvl4pPr>
            <a:lvl5pPr marL="1828684" indent="0">
              <a:buNone/>
              <a:defRPr sz="1400">
                <a:solidFill>
                  <a:schemeClr val="tx1">
                    <a:tint val="75000"/>
                  </a:schemeClr>
                </a:solidFill>
              </a:defRPr>
            </a:lvl5pPr>
            <a:lvl6pPr marL="2285855" indent="0">
              <a:buNone/>
              <a:defRPr sz="1400">
                <a:solidFill>
                  <a:schemeClr val="tx1">
                    <a:tint val="75000"/>
                  </a:schemeClr>
                </a:solidFill>
              </a:defRPr>
            </a:lvl6pPr>
            <a:lvl7pPr marL="2743026" indent="0">
              <a:buNone/>
              <a:defRPr sz="1400">
                <a:solidFill>
                  <a:schemeClr val="tx1">
                    <a:tint val="75000"/>
                  </a:schemeClr>
                </a:solidFill>
              </a:defRPr>
            </a:lvl7pPr>
            <a:lvl8pPr marL="3200198" indent="0">
              <a:buNone/>
              <a:defRPr sz="1400">
                <a:solidFill>
                  <a:schemeClr val="tx1">
                    <a:tint val="75000"/>
                  </a:schemeClr>
                </a:solidFill>
              </a:defRPr>
            </a:lvl8pPr>
            <a:lvl9pPr marL="3657369"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lvl1pPr>
              <a:defRPr/>
            </a:lvl1pPr>
          </a:lstStyle>
          <a:p>
            <a:pPr>
              <a:defRPr/>
            </a:pPr>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073AC233-E011-427D-9814-2A60DBD8D628}" type="slidenum">
              <a:rPr lang="it-IT"/>
              <a:pPr>
                <a:defRPr/>
              </a:pPr>
              <a:t>‹N›</a:t>
            </a:fld>
            <a:endParaRPr lang="it-IT"/>
          </a:p>
        </p:txBody>
      </p:sp>
    </p:spTree>
    <p:extLst>
      <p:ext uri="{BB962C8B-B14F-4D97-AF65-F5344CB8AC3E}">
        <p14:creationId xmlns:p14="http://schemas.microsoft.com/office/powerpoint/2010/main" val="6834897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3"/>
          <p:cNvSpPr>
            <a:spLocks noGrp="1"/>
          </p:cNvSpPr>
          <p:nvPr>
            <p:ph type="dt" sz="half" idx="10"/>
          </p:nvPr>
        </p:nvSpPr>
        <p:spPr/>
        <p:txBody>
          <a:bodyPr/>
          <a:lstStyle>
            <a:lvl1pPr>
              <a:defRPr/>
            </a:lvl1pPr>
          </a:lstStyle>
          <a:p>
            <a:pPr>
              <a:defRPr/>
            </a:pPr>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3448FFC2-2412-48C1-BE89-40F6404F3595}" type="slidenum">
              <a:rPr lang="it-IT" smtClean="0"/>
              <a:pPr>
                <a:defRPr/>
              </a:pPr>
              <a:t>‹N›</a:t>
            </a:fld>
            <a:endParaRPr lang="it-IT" dirty="0"/>
          </a:p>
        </p:txBody>
      </p:sp>
    </p:spTree>
    <p:extLst>
      <p:ext uri="{BB962C8B-B14F-4D97-AF65-F5344CB8AC3E}">
        <p14:creationId xmlns:p14="http://schemas.microsoft.com/office/powerpoint/2010/main" val="1561040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95300" y="1535113"/>
            <a:ext cx="4376870" cy="639762"/>
          </a:xfrm>
        </p:spPr>
        <p:txBody>
          <a:bodyPr anchor="b"/>
          <a:lstStyle>
            <a:lvl1pPr marL="0" indent="0">
              <a:buNone/>
              <a:defRPr sz="2400" b="1"/>
            </a:lvl1pPr>
            <a:lvl2pPr marL="457171" indent="0">
              <a:buNone/>
              <a:defRPr sz="2000" b="1"/>
            </a:lvl2pPr>
            <a:lvl3pPr marL="914342" indent="0">
              <a:buNone/>
              <a:defRPr sz="1800" b="1"/>
            </a:lvl3pPr>
            <a:lvl4pPr marL="1371513" indent="0">
              <a:buNone/>
              <a:defRPr sz="1600" b="1"/>
            </a:lvl4pPr>
            <a:lvl5pPr marL="1828684" indent="0">
              <a:buNone/>
              <a:defRPr sz="1600" b="1"/>
            </a:lvl5pPr>
            <a:lvl6pPr marL="2285855" indent="0">
              <a:buNone/>
              <a:defRPr sz="1600" b="1"/>
            </a:lvl6pPr>
            <a:lvl7pPr marL="2743026" indent="0">
              <a:buNone/>
              <a:defRPr sz="1600" b="1"/>
            </a:lvl7pPr>
            <a:lvl8pPr marL="3200198" indent="0">
              <a:buNone/>
              <a:defRPr sz="1600" b="1"/>
            </a:lvl8pPr>
            <a:lvl9pPr marL="3657369"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5032111" y="1535113"/>
            <a:ext cx="4378590" cy="639762"/>
          </a:xfrm>
        </p:spPr>
        <p:txBody>
          <a:bodyPr anchor="b"/>
          <a:lstStyle>
            <a:lvl1pPr marL="0" indent="0">
              <a:buNone/>
              <a:defRPr sz="2400" b="1"/>
            </a:lvl1pPr>
            <a:lvl2pPr marL="457171" indent="0">
              <a:buNone/>
              <a:defRPr sz="2000" b="1"/>
            </a:lvl2pPr>
            <a:lvl3pPr marL="914342" indent="0">
              <a:buNone/>
              <a:defRPr sz="1800" b="1"/>
            </a:lvl3pPr>
            <a:lvl4pPr marL="1371513" indent="0">
              <a:buNone/>
              <a:defRPr sz="1600" b="1"/>
            </a:lvl4pPr>
            <a:lvl5pPr marL="1828684" indent="0">
              <a:buNone/>
              <a:defRPr sz="1600" b="1"/>
            </a:lvl5pPr>
            <a:lvl6pPr marL="2285855" indent="0">
              <a:buNone/>
              <a:defRPr sz="1600" b="1"/>
            </a:lvl6pPr>
            <a:lvl7pPr marL="2743026" indent="0">
              <a:buNone/>
              <a:defRPr sz="1600" b="1"/>
            </a:lvl7pPr>
            <a:lvl8pPr marL="3200198" indent="0">
              <a:buNone/>
              <a:defRPr sz="1600" b="1"/>
            </a:lvl8pPr>
            <a:lvl9pPr marL="3657369"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3"/>
          <p:cNvSpPr>
            <a:spLocks noGrp="1"/>
          </p:cNvSpPr>
          <p:nvPr>
            <p:ph type="dt" sz="half" idx="10"/>
          </p:nvPr>
        </p:nvSpPr>
        <p:spPr/>
        <p:txBody>
          <a:bodyPr/>
          <a:lstStyle>
            <a:lvl1pPr>
              <a:defRPr/>
            </a:lvl1pPr>
          </a:lstStyle>
          <a:p>
            <a:pPr>
              <a:defRPr/>
            </a:pPr>
            <a:endParaRPr lang="it-IT"/>
          </a:p>
        </p:txBody>
      </p:sp>
      <p:sp>
        <p:nvSpPr>
          <p:cNvPr id="8" name="Segnaposto piè di pagina 4"/>
          <p:cNvSpPr>
            <a:spLocks noGrp="1"/>
          </p:cNvSpPr>
          <p:nvPr>
            <p:ph type="ftr" sz="quarter" idx="11"/>
          </p:nvPr>
        </p:nvSpPr>
        <p:spPr/>
        <p:txBody>
          <a:bodyPr/>
          <a:lstStyle>
            <a:lvl1pPr>
              <a:defRPr/>
            </a:lvl1pPr>
          </a:lstStyle>
          <a:p>
            <a:pPr>
              <a:defRPr/>
            </a:pPr>
            <a:endParaRPr lang="it-IT"/>
          </a:p>
        </p:txBody>
      </p:sp>
      <p:sp>
        <p:nvSpPr>
          <p:cNvPr id="9" name="Segnaposto numero diapositiva 5"/>
          <p:cNvSpPr>
            <a:spLocks noGrp="1"/>
          </p:cNvSpPr>
          <p:nvPr>
            <p:ph type="sldNum" sz="quarter" idx="12"/>
          </p:nvPr>
        </p:nvSpPr>
        <p:spPr/>
        <p:txBody>
          <a:bodyPr/>
          <a:lstStyle>
            <a:lvl1pPr>
              <a:defRPr/>
            </a:lvl1pPr>
          </a:lstStyle>
          <a:p>
            <a:pPr>
              <a:defRPr/>
            </a:pPr>
            <a:fld id="{A152EB20-F110-4876-B067-7B897B443EB6}" type="slidenum">
              <a:rPr lang="it-IT" smtClean="0"/>
              <a:pPr>
                <a:defRPr/>
              </a:pPr>
              <a:t>‹N›</a:t>
            </a:fld>
            <a:endParaRPr lang="it-IT" dirty="0"/>
          </a:p>
        </p:txBody>
      </p:sp>
    </p:spTree>
    <p:extLst>
      <p:ext uri="{BB962C8B-B14F-4D97-AF65-F5344CB8AC3E}">
        <p14:creationId xmlns:p14="http://schemas.microsoft.com/office/powerpoint/2010/main" val="40468661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3"/>
          <p:cNvSpPr>
            <a:spLocks noGrp="1"/>
          </p:cNvSpPr>
          <p:nvPr>
            <p:ph type="dt" sz="half" idx="10"/>
          </p:nvPr>
        </p:nvSpPr>
        <p:spPr/>
        <p:txBody>
          <a:bodyPr/>
          <a:lstStyle>
            <a:lvl1pPr>
              <a:defRPr/>
            </a:lvl1pPr>
          </a:lstStyle>
          <a:p>
            <a:pPr>
              <a:defRPr/>
            </a:pPr>
            <a:endParaRPr lang="it-IT"/>
          </a:p>
        </p:txBody>
      </p:sp>
      <p:sp>
        <p:nvSpPr>
          <p:cNvPr id="4" name="Segnaposto piè di pagina 4"/>
          <p:cNvSpPr>
            <a:spLocks noGrp="1"/>
          </p:cNvSpPr>
          <p:nvPr>
            <p:ph type="ftr" sz="quarter" idx="11"/>
          </p:nvPr>
        </p:nvSpPr>
        <p:spPr/>
        <p:txBody>
          <a:bodyPr/>
          <a:lstStyle>
            <a:lvl1pPr>
              <a:defRPr/>
            </a:lvl1pPr>
          </a:lstStyle>
          <a:p>
            <a:pPr>
              <a:defRPr/>
            </a:pPr>
            <a:endParaRPr lang="it-IT"/>
          </a:p>
        </p:txBody>
      </p:sp>
      <p:sp>
        <p:nvSpPr>
          <p:cNvPr id="5" name="Segnaposto numero diapositiva 5"/>
          <p:cNvSpPr>
            <a:spLocks noGrp="1"/>
          </p:cNvSpPr>
          <p:nvPr>
            <p:ph type="sldNum" sz="quarter" idx="12"/>
          </p:nvPr>
        </p:nvSpPr>
        <p:spPr/>
        <p:txBody>
          <a:bodyPr/>
          <a:lstStyle>
            <a:lvl1pPr>
              <a:defRPr/>
            </a:lvl1pPr>
          </a:lstStyle>
          <a:p>
            <a:pPr>
              <a:defRPr/>
            </a:pPr>
            <a:fld id="{D11AE4F1-9DA5-4CAB-9A74-CCF130734405}" type="slidenum">
              <a:rPr lang="it-IT" smtClean="0"/>
              <a:pPr>
                <a:defRPr/>
              </a:pPr>
              <a:t>‹N›</a:t>
            </a:fld>
            <a:endParaRPr lang="it-IT" dirty="0"/>
          </a:p>
        </p:txBody>
      </p:sp>
    </p:spTree>
    <p:extLst>
      <p:ext uri="{BB962C8B-B14F-4D97-AF65-F5344CB8AC3E}">
        <p14:creationId xmlns:p14="http://schemas.microsoft.com/office/powerpoint/2010/main" val="3146351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endParaRPr lang="it-IT"/>
          </a:p>
        </p:txBody>
      </p:sp>
      <p:sp>
        <p:nvSpPr>
          <p:cNvPr id="3" name="Segnaposto piè di pagina 4"/>
          <p:cNvSpPr>
            <a:spLocks noGrp="1"/>
          </p:cNvSpPr>
          <p:nvPr>
            <p:ph type="ftr" sz="quarter" idx="11"/>
          </p:nvPr>
        </p:nvSpPr>
        <p:spPr/>
        <p:txBody>
          <a:bodyPr/>
          <a:lstStyle>
            <a:lvl1pPr>
              <a:defRPr/>
            </a:lvl1pPr>
          </a:lstStyle>
          <a:p>
            <a:pPr>
              <a:defRPr/>
            </a:pPr>
            <a:endParaRPr lang="it-IT"/>
          </a:p>
        </p:txBody>
      </p:sp>
      <p:sp>
        <p:nvSpPr>
          <p:cNvPr id="4" name="Segnaposto numero diapositiva 5"/>
          <p:cNvSpPr>
            <a:spLocks noGrp="1"/>
          </p:cNvSpPr>
          <p:nvPr>
            <p:ph type="sldNum" sz="quarter" idx="12"/>
          </p:nvPr>
        </p:nvSpPr>
        <p:spPr/>
        <p:txBody>
          <a:bodyPr/>
          <a:lstStyle>
            <a:lvl1pPr>
              <a:defRPr/>
            </a:lvl1pPr>
          </a:lstStyle>
          <a:p>
            <a:pPr>
              <a:defRPr/>
            </a:pPr>
            <a:fld id="{C901BADC-4A97-4B00-8FDF-88D49A2E2726}" type="slidenum">
              <a:rPr lang="it-IT" smtClean="0"/>
              <a:pPr>
                <a:defRPr/>
              </a:pPr>
              <a:t>‹N›</a:t>
            </a:fld>
            <a:endParaRPr lang="it-IT" dirty="0"/>
          </a:p>
        </p:txBody>
      </p:sp>
    </p:spTree>
    <p:extLst>
      <p:ext uri="{BB962C8B-B14F-4D97-AF65-F5344CB8AC3E}">
        <p14:creationId xmlns:p14="http://schemas.microsoft.com/office/powerpoint/2010/main" val="39881224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941645" y="4800600"/>
            <a:ext cx="59436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941645" y="612775"/>
            <a:ext cx="5943600" cy="4114800"/>
          </a:xfrm>
        </p:spPr>
        <p:txBody>
          <a:bodyPr rtlCol="0">
            <a:normAutofit/>
          </a:bodyPr>
          <a:lstStyle>
            <a:lvl1pPr marL="0" indent="0">
              <a:buNone/>
              <a:defRPr sz="3200"/>
            </a:lvl1pPr>
            <a:lvl2pPr marL="457171" indent="0">
              <a:buNone/>
              <a:defRPr sz="2800"/>
            </a:lvl2pPr>
            <a:lvl3pPr marL="914342" indent="0">
              <a:buNone/>
              <a:defRPr sz="2400"/>
            </a:lvl3pPr>
            <a:lvl4pPr marL="1371513" indent="0">
              <a:buNone/>
              <a:defRPr sz="2000"/>
            </a:lvl4pPr>
            <a:lvl5pPr marL="1828684" indent="0">
              <a:buNone/>
              <a:defRPr sz="2000"/>
            </a:lvl5pPr>
            <a:lvl6pPr marL="2285855" indent="0">
              <a:buNone/>
              <a:defRPr sz="2000"/>
            </a:lvl6pPr>
            <a:lvl7pPr marL="2743026" indent="0">
              <a:buNone/>
              <a:defRPr sz="2000"/>
            </a:lvl7pPr>
            <a:lvl8pPr marL="3200198" indent="0">
              <a:buNone/>
              <a:defRPr sz="2000"/>
            </a:lvl8pPr>
            <a:lvl9pPr marL="3657369" indent="0">
              <a:buNone/>
              <a:defRPr sz="2000"/>
            </a:lvl9pPr>
          </a:lstStyle>
          <a:p>
            <a:pPr lvl="0"/>
            <a:endParaRPr lang="it-IT" noProof="0"/>
          </a:p>
        </p:txBody>
      </p:sp>
      <p:sp>
        <p:nvSpPr>
          <p:cNvPr id="4" name="Segnaposto testo 3"/>
          <p:cNvSpPr>
            <a:spLocks noGrp="1"/>
          </p:cNvSpPr>
          <p:nvPr>
            <p:ph type="body" sz="half" idx="2"/>
          </p:nvPr>
        </p:nvSpPr>
        <p:spPr>
          <a:xfrm>
            <a:off x="1941645" y="5367338"/>
            <a:ext cx="5943600" cy="804862"/>
          </a:xfrm>
        </p:spPr>
        <p:txBody>
          <a:bodyPr/>
          <a:lstStyle>
            <a:lvl1pPr marL="0" indent="0">
              <a:buNone/>
              <a:defRPr sz="1400"/>
            </a:lvl1pPr>
            <a:lvl2pPr marL="457171" indent="0">
              <a:buNone/>
              <a:defRPr sz="1200"/>
            </a:lvl2pPr>
            <a:lvl3pPr marL="914342" indent="0">
              <a:buNone/>
              <a:defRPr sz="1000"/>
            </a:lvl3pPr>
            <a:lvl4pPr marL="1371513" indent="0">
              <a:buNone/>
              <a:defRPr sz="900"/>
            </a:lvl4pPr>
            <a:lvl5pPr marL="1828684" indent="0">
              <a:buNone/>
              <a:defRPr sz="900"/>
            </a:lvl5pPr>
            <a:lvl6pPr marL="2285855" indent="0">
              <a:buNone/>
              <a:defRPr sz="900"/>
            </a:lvl6pPr>
            <a:lvl7pPr marL="2743026" indent="0">
              <a:buNone/>
              <a:defRPr sz="900"/>
            </a:lvl7pPr>
            <a:lvl8pPr marL="3200198" indent="0">
              <a:buNone/>
              <a:defRPr sz="900"/>
            </a:lvl8pPr>
            <a:lvl9pPr marL="3657369" indent="0">
              <a:buNone/>
              <a:defRPr sz="900"/>
            </a:lvl9pPr>
          </a:lstStyle>
          <a:p>
            <a:pPr lvl="0"/>
            <a:r>
              <a:rPr lang="it-IT"/>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996E00F2-7D41-4D3D-8860-9FEA908F28D7}" type="slidenum">
              <a:rPr lang="it-IT" smtClean="0"/>
              <a:pPr>
                <a:defRPr/>
              </a:pPr>
              <a:t>‹N›</a:t>
            </a:fld>
            <a:endParaRPr lang="it-IT" dirty="0"/>
          </a:p>
        </p:txBody>
      </p:sp>
    </p:spTree>
    <p:extLst>
      <p:ext uri="{BB962C8B-B14F-4D97-AF65-F5344CB8AC3E}">
        <p14:creationId xmlns:p14="http://schemas.microsoft.com/office/powerpoint/2010/main" val="18759475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495300" y="274639"/>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4" tIns="45718" rIns="91434" bIns="45718" numCol="1" anchor="ctr" anchorCtr="0" compatLnSpc="1">
            <a:prstTxWarp prst="textNoShape">
              <a:avLst/>
            </a:prstTxWarp>
          </a:bodyPr>
          <a:lstStyle/>
          <a:p>
            <a:pPr lvl="0"/>
            <a:r>
              <a:rPr lang="it-IT" altLang="it-IT"/>
              <a:t>Fare clic per modificare lo stile del titolo</a:t>
            </a:r>
          </a:p>
        </p:txBody>
      </p:sp>
      <p:sp>
        <p:nvSpPr>
          <p:cNvPr id="1027" name="Segnaposto testo 2"/>
          <p:cNvSpPr>
            <a:spLocks noGrp="1"/>
          </p:cNvSpPr>
          <p:nvPr>
            <p:ph type="body" idx="1"/>
          </p:nvPr>
        </p:nvSpPr>
        <p:spPr bwMode="auto">
          <a:xfrm>
            <a:off x="495300" y="1600200"/>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4" tIns="45718" rIns="91434" bIns="45718" numCol="1" anchor="t" anchorCtr="0" compatLnSpc="1">
            <a:prstTxWarp prst="textNoShape">
              <a:avLst/>
            </a:prstTxWarp>
          </a:bodyPr>
          <a:lstStyle/>
          <a:p>
            <a:pPr lvl="0"/>
            <a:r>
              <a:rPr lang="it-IT" altLang="it-IT"/>
              <a:t>Fare clic per modificare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4" name="Segnaposto data 3"/>
          <p:cNvSpPr>
            <a:spLocks noGrp="1"/>
          </p:cNvSpPr>
          <p:nvPr>
            <p:ph type="dt" sz="half" idx="2"/>
          </p:nvPr>
        </p:nvSpPr>
        <p:spPr>
          <a:xfrm>
            <a:off x="495301" y="6356351"/>
            <a:ext cx="2311400" cy="365125"/>
          </a:xfrm>
          <a:prstGeom prst="rect">
            <a:avLst/>
          </a:prstGeom>
        </p:spPr>
        <p:txBody>
          <a:bodyPr vert="horz" lIns="91434" tIns="45718" rIns="91434" bIns="45718" rtlCol="0" anchor="ctr"/>
          <a:lstStyle>
            <a:lvl1pPr algn="l" fontAlgn="auto">
              <a:spcBef>
                <a:spcPts val="0"/>
              </a:spcBef>
              <a:spcAft>
                <a:spcPts val="0"/>
              </a:spcAft>
              <a:defRPr sz="1200">
                <a:solidFill>
                  <a:schemeClr val="tx1">
                    <a:tint val="75000"/>
                  </a:schemeClr>
                </a:solidFill>
                <a:latin typeface="+mn-lt"/>
              </a:defRPr>
            </a:lvl1pPr>
          </a:lstStyle>
          <a:p>
            <a:pPr>
              <a:defRPr/>
            </a:pPr>
            <a:endParaRPr lang="it-IT"/>
          </a:p>
        </p:txBody>
      </p:sp>
      <p:sp>
        <p:nvSpPr>
          <p:cNvPr id="5" name="Segnaposto piè di pagina 4"/>
          <p:cNvSpPr>
            <a:spLocks noGrp="1"/>
          </p:cNvSpPr>
          <p:nvPr>
            <p:ph type="ftr" sz="quarter" idx="3"/>
          </p:nvPr>
        </p:nvSpPr>
        <p:spPr>
          <a:xfrm>
            <a:off x="3384551" y="6356351"/>
            <a:ext cx="3136900" cy="365125"/>
          </a:xfrm>
          <a:prstGeom prst="rect">
            <a:avLst/>
          </a:prstGeom>
        </p:spPr>
        <p:txBody>
          <a:bodyPr vert="horz" lIns="91434" tIns="45718" rIns="91434" bIns="45718"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it-IT"/>
          </a:p>
        </p:txBody>
      </p:sp>
      <p:sp>
        <p:nvSpPr>
          <p:cNvPr id="6" name="Segnaposto numero diapositiva 5"/>
          <p:cNvSpPr>
            <a:spLocks noGrp="1"/>
          </p:cNvSpPr>
          <p:nvPr>
            <p:ph type="sldNum" sz="quarter" idx="4"/>
          </p:nvPr>
        </p:nvSpPr>
        <p:spPr>
          <a:xfrm>
            <a:off x="7099300" y="6356351"/>
            <a:ext cx="2311400" cy="365125"/>
          </a:xfrm>
          <a:prstGeom prst="rect">
            <a:avLst/>
          </a:prstGeom>
        </p:spPr>
        <p:txBody>
          <a:bodyPr vert="horz" lIns="91434" tIns="45718" rIns="91434" bIns="45718" rtlCol="0" anchor="ctr"/>
          <a:lstStyle>
            <a:lvl1pPr algn="r" fontAlgn="auto">
              <a:spcBef>
                <a:spcPts val="0"/>
              </a:spcBef>
              <a:spcAft>
                <a:spcPts val="0"/>
              </a:spcAft>
              <a:defRPr sz="1200">
                <a:solidFill>
                  <a:schemeClr val="tx1">
                    <a:tint val="75000"/>
                  </a:schemeClr>
                </a:solidFill>
                <a:latin typeface="+mn-lt"/>
              </a:defRPr>
            </a:lvl1pPr>
          </a:lstStyle>
          <a:p>
            <a:pPr>
              <a:defRPr/>
            </a:pPr>
            <a:fld id="{9D4845B3-D4C0-4F05-A8C4-7CBF342DFCAF}" type="slidenum">
              <a:rPr lang="it-IT" smtClean="0"/>
              <a:pPr>
                <a:defRPr/>
              </a:pPr>
              <a:t>‹N›</a:t>
            </a:fld>
            <a:endParaRPr lang="it-IT" dirty="0"/>
          </a:p>
        </p:txBody>
      </p:sp>
      <p:sp>
        <p:nvSpPr>
          <p:cNvPr id="2" name="MSIPCMContentMarking" descr="{&quot;HashCode&quot;:-1917498538,&quot;Placement&quot;:&quot;Footer&quot;,&quot;Top&quot;:520.3781,&quot;Left&quot;:0.0,&quot;SlideWidth&quot;:780,&quot;SlideHeight&quot;:540}">
            <a:extLst>
              <a:ext uri="{FF2B5EF4-FFF2-40B4-BE49-F238E27FC236}">
                <a16:creationId xmlns:a16="http://schemas.microsoft.com/office/drawing/2014/main" id="{3F7638BC-25F0-E2B8-11CE-C56A88D9C8F1}"/>
              </a:ext>
            </a:extLst>
          </p:cNvPr>
          <p:cNvSpPr txBox="1"/>
          <p:nvPr userDrawn="1"/>
        </p:nvSpPr>
        <p:spPr>
          <a:xfrm>
            <a:off x="0" y="6608802"/>
            <a:ext cx="929632" cy="249198"/>
          </a:xfrm>
          <a:prstGeom prst="rect">
            <a:avLst/>
          </a:prstGeom>
          <a:noFill/>
        </p:spPr>
        <p:txBody>
          <a:bodyPr vert="horz" wrap="square" lIns="0" tIns="0" rIns="0" bIns="0" rtlCol="0" anchor="ctr" anchorCtr="1">
            <a:spAutoFit/>
          </a:bodyPr>
          <a:lstStyle/>
          <a:p>
            <a:pPr algn="l">
              <a:spcBef>
                <a:spcPct val="0"/>
              </a:spcBef>
              <a:spcAft>
                <a:spcPct val="0"/>
              </a:spcAft>
            </a:pPr>
            <a:r>
              <a:rPr lang="it-IT" sz="1000">
                <a:solidFill>
                  <a:srgbClr val="000000"/>
                </a:solidFill>
                <a:latin typeface="Arial" panose="020B0604020202020204" pitchFamily="34" charset="0"/>
              </a:rPr>
              <a:t>Uso interno </a:t>
            </a:r>
          </a:p>
        </p:txBody>
      </p:sp>
    </p:spTree>
  </p:cSld>
  <p:clrMap bg1="lt1" tx1="dk1" bg2="lt2" tx2="dk2" accent1="accent1" accent2="accent2" accent3="accent3" accent4="accent4" accent5="accent5" accent6="accent6" hlink="hlink" folHlink="folHlink"/>
  <p:sldLayoutIdLst>
    <p:sldLayoutId id="2147485674" r:id="rId1"/>
    <p:sldLayoutId id="2147485683" r:id="rId2"/>
    <p:sldLayoutId id="2147485684" r:id="rId3"/>
    <p:sldLayoutId id="2147485675" r:id="rId4"/>
    <p:sldLayoutId id="2147485676" r:id="rId5"/>
    <p:sldLayoutId id="2147485677" r:id="rId6"/>
    <p:sldLayoutId id="2147485678" r:id="rId7"/>
    <p:sldLayoutId id="2147485679" r:id="rId8"/>
    <p:sldLayoutId id="2147485680" r:id="rId9"/>
    <p:sldLayoutId id="2147485681" r:id="rId10"/>
    <p:sldLayoutId id="2147485682" r:id="rId11"/>
    <p:sldLayoutId id="2147485685" r:id="rId12"/>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171" algn="ctr" rtl="0" fontAlgn="base">
        <a:spcBef>
          <a:spcPct val="0"/>
        </a:spcBef>
        <a:spcAft>
          <a:spcPct val="0"/>
        </a:spcAft>
        <a:defRPr sz="4400">
          <a:solidFill>
            <a:schemeClr val="tx1"/>
          </a:solidFill>
          <a:latin typeface="Calibri" pitchFamily="34" charset="0"/>
        </a:defRPr>
      </a:lvl6pPr>
      <a:lvl7pPr marL="914342" algn="ctr" rtl="0" fontAlgn="base">
        <a:spcBef>
          <a:spcPct val="0"/>
        </a:spcBef>
        <a:spcAft>
          <a:spcPct val="0"/>
        </a:spcAft>
        <a:defRPr sz="4400">
          <a:solidFill>
            <a:schemeClr val="tx1"/>
          </a:solidFill>
          <a:latin typeface="Calibri" pitchFamily="34" charset="0"/>
        </a:defRPr>
      </a:lvl7pPr>
      <a:lvl8pPr marL="1371513" algn="ctr" rtl="0" fontAlgn="base">
        <a:spcBef>
          <a:spcPct val="0"/>
        </a:spcBef>
        <a:spcAft>
          <a:spcPct val="0"/>
        </a:spcAft>
        <a:defRPr sz="4400">
          <a:solidFill>
            <a:schemeClr val="tx1"/>
          </a:solidFill>
          <a:latin typeface="Calibri" pitchFamily="34" charset="0"/>
        </a:defRPr>
      </a:lvl8pPr>
      <a:lvl9pPr marL="1828684" algn="ctr" rtl="0" fontAlgn="base">
        <a:spcBef>
          <a:spcPct val="0"/>
        </a:spcBef>
        <a:spcAft>
          <a:spcPct val="0"/>
        </a:spcAft>
        <a:defRPr sz="4400">
          <a:solidFill>
            <a:schemeClr val="tx1"/>
          </a:solidFill>
          <a:latin typeface="Calibri" pitchFamily="34" charset="0"/>
        </a:defRPr>
      </a:lvl9pPr>
    </p:titleStyle>
    <p:bodyStyle>
      <a:lvl1pPr marL="342879" indent="-342879"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03" indent="-285732"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2928" indent="-228586"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099" indent="-228586"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270" indent="-228586"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441" indent="-228586" algn="l" defTabSz="9143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12" indent="-228586" algn="l" defTabSz="9143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83" indent="-228586" algn="l" defTabSz="9143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954" indent="-228586" algn="l" defTabSz="9143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342" rtl="0" eaLnBrk="1" latinLnBrk="0" hangingPunct="1">
        <a:defRPr sz="1800" kern="1200">
          <a:solidFill>
            <a:schemeClr val="tx1"/>
          </a:solidFill>
          <a:latin typeface="+mn-lt"/>
          <a:ea typeface="+mn-ea"/>
          <a:cs typeface="+mn-cs"/>
        </a:defRPr>
      </a:lvl1pPr>
      <a:lvl2pPr marL="457171" algn="l" defTabSz="914342" rtl="0" eaLnBrk="1" latinLnBrk="0" hangingPunct="1">
        <a:defRPr sz="1800" kern="1200">
          <a:solidFill>
            <a:schemeClr val="tx1"/>
          </a:solidFill>
          <a:latin typeface="+mn-lt"/>
          <a:ea typeface="+mn-ea"/>
          <a:cs typeface="+mn-cs"/>
        </a:defRPr>
      </a:lvl2pPr>
      <a:lvl3pPr marL="914342" algn="l" defTabSz="914342" rtl="0" eaLnBrk="1" latinLnBrk="0" hangingPunct="1">
        <a:defRPr sz="1800" kern="1200">
          <a:solidFill>
            <a:schemeClr val="tx1"/>
          </a:solidFill>
          <a:latin typeface="+mn-lt"/>
          <a:ea typeface="+mn-ea"/>
          <a:cs typeface="+mn-cs"/>
        </a:defRPr>
      </a:lvl3pPr>
      <a:lvl4pPr marL="1371513" algn="l" defTabSz="914342" rtl="0" eaLnBrk="1" latinLnBrk="0" hangingPunct="1">
        <a:defRPr sz="1800" kern="1200">
          <a:solidFill>
            <a:schemeClr val="tx1"/>
          </a:solidFill>
          <a:latin typeface="+mn-lt"/>
          <a:ea typeface="+mn-ea"/>
          <a:cs typeface="+mn-cs"/>
        </a:defRPr>
      </a:lvl4pPr>
      <a:lvl5pPr marL="1828684" algn="l" defTabSz="914342" rtl="0" eaLnBrk="1" latinLnBrk="0" hangingPunct="1">
        <a:defRPr sz="1800" kern="1200">
          <a:solidFill>
            <a:schemeClr val="tx1"/>
          </a:solidFill>
          <a:latin typeface="+mn-lt"/>
          <a:ea typeface="+mn-ea"/>
          <a:cs typeface="+mn-cs"/>
        </a:defRPr>
      </a:lvl5pPr>
      <a:lvl6pPr marL="2285855" algn="l" defTabSz="914342" rtl="0" eaLnBrk="1" latinLnBrk="0" hangingPunct="1">
        <a:defRPr sz="1800" kern="1200">
          <a:solidFill>
            <a:schemeClr val="tx1"/>
          </a:solidFill>
          <a:latin typeface="+mn-lt"/>
          <a:ea typeface="+mn-ea"/>
          <a:cs typeface="+mn-cs"/>
        </a:defRPr>
      </a:lvl6pPr>
      <a:lvl7pPr marL="2743026" algn="l" defTabSz="914342" rtl="0" eaLnBrk="1" latinLnBrk="0" hangingPunct="1">
        <a:defRPr sz="1800" kern="1200">
          <a:solidFill>
            <a:schemeClr val="tx1"/>
          </a:solidFill>
          <a:latin typeface="+mn-lt"/>
          <a:ea typeface="+mn-ea"/>
          <a:cs typeface="+mn-cs"/>
        </a:defRPr>
      </a:lvl7pPr>
      <a:lvl8pPr marL="3200198" algn="l" defTabSz="914342" rtl="0" eaLnBrk="1" latinLnBrk="0" hangingPunct="1">
        <a:defRPr sz="1800" kern="1200">
          <a:solidFill>
            <a:schemeClr val="tx1"/>
          </a:solidFill>
          <a:latin typeface="+mn-lt"/>
          <a:ea typeface="+mn-ea"/>
          <a:cs typeface="+mn-cs"/>
        </a:defRPr>
      </a:lvl8pPr>
      <a:lvl9pPr marL="3657369" algn="l" defTabSz="91434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15.jpeg"/><Relationship Id="rId4" Type="http://schemas.openxmlformats.org/officeDocument/2006/relationships/image" Target="../media/image14.jpeg"/></Relationships>
</file>

<file path=ppt/slides/_rels/slide1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5.png"/><Relationship Id="rId7" Type="http://schemas.openxmlformats.org/officeDocument/2006/relationships/image" Target="../media/image19.png"/><Relationship Id="rId2" Type="http://schemas.openxmlformats.org/officeDocument/2006/relationships/image" Target="../media/image16.png"/><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3.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3.xml"/><Relationship Id="rId5" Type="http://schemas.openxmlformats.org/officeDocument/2006/relationships/image" Target="../media/image28.png"/><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16.png"/><Relationship Id="rId1" Type="http://schemas.openxmlformats.org/officeDocument/2006/relationships/slideLayout" Target="../slideLayouts/slideLayout3.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3.xml"/><Relationship Id="rId4" Type="http://schemas.openxmlformats.org/officeDocument/2006/relationships/image" Target="../media/image38.png"/></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microsoft.com/office/2018/10/relationships/comments" Target="../comments/modernComment_2E7_FFDBAB0C.xm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 name="Rectangle 2"/>
          <p:cNvSpPr txBox="1">
            <a:spLocks noChangeArrowheads="1"/>
          </p:cNvSpPr>
          <p:nvPr/>
        </p:nvSpPr>
        <p:spPr bwMode="auto">
          <a:xfrm>
            <a:off x="33404" y="4692822"/>
            <a:ext cx="9905999" cy="1220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4" tIns="45718" rIns="91434" bIns="45718"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171" algn="ctr" rtl="0" fontAlgn="base">
              <a:spcBef>
                <a:spcPct val="0"/>
              </a:spcBef>
              <a:spcAft>
                <a:spcPct val="0"/>
              </a:spcAft>
              <a:defRPr sz="4400">
                <a:solidFill>
                  <a:schemeClr val="tx1"/>
                </a:solidFill>
                <a:latin typeface="Calibri" pitchFamily="34" charset="0"/>
              </a:defRPr>
            </a:lvl6pPr>
            <a:lvl7pPr marL="914342" algn="ctr" rtl="0" fontAlgn="base">
              <a:spcBef>
                <a:spcPct val="0"/>
              </a:spcBef>
              <a:spcAft>
                <a:spcPct val="0"/>
              </a:spcAft>
              <a:defRPr sz="4400">
                <a:solidFill>
                  <a:schemeClr val="tx1"/>
                </a:solidFill>
                <a:latin typeface="Calibri" pitchFamily="34" charset="0"/>
              </a:defRPr>
            </a:lvl7pPr>
            <a:lvl8pPr marL="1371513" algn="ctr" rtl="0" fontAlgn="base">
              <a:spcBef>
                <a:spcPct val="0"/>
              </a:spcBef>
              <a:spcAft>
                <a:spcPct val="0"/>
              </a:spcAft>
              <a:defRPr sz="4400">
                <a:solidFill>
                  <a:schemeClr val="tx1"/>
                </a:solidFill>
                <a:latin typeface="Calibri" pitchFamily="34" charset="0"/>
              </a:defRPr>
            </a:lvl8pPr>
            <a:lvl9pPr marL="1828684" algn="ctr" rtl="0" fontAlgn="base">
              <a:spcBef>
                <a:spcPct val="0"/>
              </a:spcBef>
              <a:spcAft>
                <a:spcPct val="0"/>
              </a:spcAft>
              <a:defRPr sz="4400">
                <a:solidFill>
                  <a:schemeClr val="tx1"/>
                </a:solidFill>
                <a:latin typeface="Calibri" pitchFamily="34" charset="0"/>
              </a:defRPr>
            </a:lvl9pPr>
          </a:lstStyle>
          <a:p>
            <a:pPr eaLnBrk="1" hangingPunct="1">
              <a:defRPr/>
            </a:pPr>
            <a:r>
              <a:rPr lang="it-IT" altLang="it-IT" sz="2800" i="1" dirty="0">
                <a:latin typeface="Swis721 Lt BT" pitchFamily="34" charset="0"/>
                <a:ea typeface="+mn-ea"/>
                <a:cs typeface="+mn-cs"/>
              </a:rPr>
              <a:t>INFORMATION MEMORANDUM 2026</a:t>
            </a:r>
            <a:br>
              <a:rPr lang="it-IT" altLang="it-IT" sz="2800" i="1" dirty="0">
                <a:latin typeface="Swis721 Lt BT" pitchFamily="34" charset="0"/>
                <a:ea typeface="+mn-ea"/>
                <a:cs typeface="+mn-cs"/>
              </a:rPr>
            </a:br>
            <a:r>
              <a:rPr lang="it-IT" altLang="it-IT" sz="1800" i="1" dirty="0">
                <a:latin typeface="Swis721 Lt BT" pitchFamily="34" charset="0"/>
                <a:ea typeface="+mn-ea"/>
                <a:cs typeface="+mn-cs"/>
              </a:rPr>
              <a:t>per procedura di </a:t>
            </a:r>
            <a:r>
              <a:rPr lang="it-IT" sz="1800" i="1" dirty="0"/>
              <a:t>Locazione di valorizzazione</a:t>
            </a:r>
            <a:endParaRPr lang="it-IT" altLang="it-IT" sz="1800" i="1" dirty="0">
              <a:latin typeface="Swis721 Lt BT" pitchFamily="34" charset="0"/>
            </a:endParaRPr>
          </a:p>
        </p:txBody>
      </p:sp>
      <p:pic>
        <p:nvPicPr>
          <p:cNvPr id="5124" name="Picture 24" descr="logo_agenzia_demanio_mini"/>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03663" y="6237312"/>
            <a:ext cx="2049462"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asellaDiTesto 1"/>
          <p:cNvSpPr txBox="1"/>
          <p:nvPr/>
        </p:nvSpPr>
        <p:spPr>
          <a:xfrm>
            <a:off x="632520" y="476672"/>
            <a:ext cx="8640960" cy="1200329"/>
          </a:xfrm>
          <a:prstGeom prst="rect">
            <a:avLst/>
          </a:prstGeom>
          <a:noFill/>
        </p:spPr>
        <p:txBody>
          <a:bodyPr wrap="square" rtlCol="0">
            <a:spAutoFit/>
          </a:bodyPr>
          <a:lstStyle/>
          <a:p>
            <a:endParaRPr lang="it-IT" dirty="0"/>
          </a:p>
          <a:p>
            <a:endParaRPr lang="it-IT" dirty="0"/>
          </a:p>
          <a:p>
            <a:endParaRPr lang="it-IT" dirty="0"/>
          </a:p>
          <a:p>
            <a:endParaRPr lang="it-IT" dirty="0"/>
          </a:p>
        </p:txBody>
      </p:sp>
      <p:sp>
        <p:nvSpPr>
          <p:cNvPr id="17" name="Text Box 4"/>
          <p:cNvSpPr txBox="1">
            <a:spLocks noChangeArrowheads="1"/>
          </p:cNvSpPr>
          <p:nvPr/>
        </p:nvSpPr>
        <p:spPr bwMode="auto">
          <a:xfrm>
            <a:off x="0" y="5790435"/>
            <a:ext cx="9906000" cy="400110"/>
          </a:xfrm>
          <a:prstGeom prst="rect">
            <a:avLst/>
          </a:prstGeom>
          <a:noFill/>
          <a:ln w="9525">
            <a:noFill/>
            <a:miter lim="800000"/>
            <a:headEnd/>
            <a:tailEnd/>
          </a:ln>
          <a:effectLst/>
        </p:spPr>
        <p:txBody>
          <a:bodyPr>
            <a:spAutoFit/>
          </a:bodyPr>
          <a:lstStyle/>
          <a:p>
            <a:pPr algn="ctr" fontAlgn="auto">
              <a:spcBef>
                <a:spcPct val="50000"/>
              </a:spcBef>
              <a:spcAft>
                <a:spcPts val="0"/>
              </a:spcAft>
              <a:defRPr/>
            </a:pPr>
            <a:r>
              <a:rPr lang="it-IT" sz="2000" dirty="0">
                <a:latin typeface="Arial" pitchFamily="34" charset="0"/>
                <a:cs typeface="Arial" pitchFamily="34" charset="0"/>
              </a:rPr>
              <a:t>Casa Madonna </a:t>
            </a:r>
            <a:r>
              <a:rPr lang="it-IT" sz="2000" dirty="0" err="1">
                <a:latin typeface="Arial" pitchFamily="34" charset="0"/>
                <a:cs typeface="Arial" pitchFamily="34" charset="0"/>
              </a:rPr>
              <a:t>Nicopeja</a:t>
            </a:r>
            <a:r>
              <a:rPr lang="it-IT" sz="2000" dirty="0">
                <a:latin typeface="Arial" pitchFamily="34" charset="0"/>
                <a:cs typeface="Arial" pitchFamily="34" charset="0"/>
              </a:rPr>
              <a:t>, Lido di Venezia, località Alberoni (VE) - VENETO</a:t>
            </a:r>
          </a:p>
        </p:txBody>
      </p:sp>
      <p:pic>
        <p:nvPicPr>
          <p:cNvPr id="3" name="Immagine 2">
            <a:extLst>
              <a:ext uri="{FF2B5EF4-FFF2-40B4-BE49-F238E27FC236}">
                <a16:creationId xmlns:a16="http://schemas.microsoft.com/office/drawing/2014/main" id="{5BF6A5B2-A82B-745B-E7C8-EC8B2FCE96DF}"/>
              </a:ext>
            </a:extLst>
          </p:cNvPr>
          <p:cNvPicPr>
            <a:picLocks noChangeAspect="1"/>
          </p:cNvPicPr>
          <p:nvPr/>
        </p:nvPicPr>
        <p:blipFill>
          <a:blip r:embed="rId4"/>
          <a:stretch>
            <a:fillRect/>
          </a:stretch>
        </p:blipFill>
        <p:spPr>
          <a:xfrm>
            <a:off x="2892373" y="2028524"/>
            <a:ext cx="4121253" cy="2822693"/>
          </a:xfrm>
          <a:prstGeom prst="rect">
            <a:avLst/>
          </a:prstGeom>
        </p:spPr>
      </p:pic>
    </p:spTree>
    <p:extLst>
      <p:ext uri="{BB962C8B-B14F-4D97-AF65-F5344CB8AC3E}">
        <p14:creationId xmlns:p14="http://schemas.microsoft.com/office/powerpoint/2010/main" val="2589751783"/>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
          <p:cNvSpPr>
            <a:spLocks noChangeArrowheads="1"/>
          </p:cNvSpPr>
          <p:nvPr/>
        </p:nvSpPr>
        <p:spPr bwMode="auto">
          <a:xfrm>
            <a:off x="540000" y="1080000"/>
            <a:ext cx="8856000" cy="3847203"/>
          </a:xfrm>
          <a:prstGeom prst="rect">
            <a:avLst/>
          </a:prstGeom>
          <a:noFill/>
          <a:ln w="9525">
            <a:noFill/>
            <a:miter lim="800000"/>
            <a:headEnd/>
            <a:tailEnd/>
          </a:ln>
        </p:spPr>
        <p:txBody>
          <a:bodyPr lIns="89994" tIns="45718" rIns="91434" bIns="45718">
            <a:spAutoFit/>
          </a:bodyPr>
          <a:lstStyle/>
          <a:p>
            <a:pPr marL="0" lvl="1" algn="just" eaLnBrk="0" hangingPunct="0">
              <a:spcAft>
                <a:spcPts val="600"/>
              </a:spcAft>
              <a:tabLst>
                <a:tab pos="0" algn="l"/>
              </a:tabLst>
              <a:defRPr/>
            </a:pPr>
            <a:r>
              <a:rPr lang="it-IT" sz="1100" u="sng" dirty="0">
                <a:cs typeface="Arial" charset="0"/>
              </a:rPr>
              <a:t>Compatibilità e eco-sostenibilità </a:t>
            </a:r>
          </a:p>
          <a:p>
            <a:pPr marL="0" lvl="1" algn="just" eaLnBrk="0" hangingPunct="0">
              <a:spcAft>
                <a:spcPts val="600"/>
              </a:spcAft>
              <a:tabLst>
                <a:tab pos="0" algn="l"/>
              </a:tabLst>
              <a:defRPr/>
            </a:pPr>
            <a:r>
              <a:rPr lang="it-IT" altLang="it-IT" sz="1100" dirty="0">
                <a:cs typeface="Arial" charset="0"/>
              </a:rPr>
              <a:t>L’idea di progetto punterà l’attenzione sui seguenti aspetti: </a:t>
            </a:r>
            <a:r>
              <a:rPr lang="it-IT" sz="1100" dirty="0">
                <a:cs typeface="Arial" charset="0"/>
              </a:rPr>
              <a:t>salvaguardia del contesto naturale in cui il bene è inserito</a:t>
            </a:r>
            <a:r>
              <a:rPr lang="it-IT" altLang="it-IT" sz="1100" dirty="0">
                <a:cs typeface="Arial" charset="0"/>
              </a:rPr>
              <a:t>. </a:t>
            </a:r>
          </a:p>
          <a:p>
            <a:pPr marL="0" lvl="1" algn="just" eaLnBrk="0" hangingPunct="0">
              <a:spcAft>
                <a:spcPts val="600"/>
              </a:spcAft>
              <a:tabLst>
                <a:tab pos="0" algn="l"/>
              </a:tabLst>
              <a:defRPr/>
            </a:pPr>
            <a:r>
              <a:rPr lang="it-IT" altLang="it-IT" sz="1100" dirty="0">
                <a:cs typeface="Arial" charset="0"/>
              </a:rPr>
              <a:t>Andranno considerati i principi di </a:t>
            </a:r>
            <a:r>
              <a:rPr lang="it-IT" sz="1100" dirty="0">
                <a:cs typeface="Arial" charset="0"/>
              </a:rPr>
              <a:t>compatibilità ed eco-sostenibilità, anche in vista dell’efficientamento, delle caratteristiche prestazionali e dell’adeguamento di accessibilità e visitabilità dell’edificio, secondo la normativa vigente.</a:t>
            </a:r>
            <a:endParaRPr lang="it-IT" altLang="it-IT" sz="1100" dirty="0">
              <a:cs typeface="Arial" charset="0"/>
            </a:endParaRPr>
          </a:p>
          <a:p>
            <a:pPr marL="0" lvl="1" algn="just" eaLnBrk="0" hangingPunct="0">
              <a:spcAft>
                <a:spcPts val="600"/>
              </a:spcAft>
              <a:tabLst>
                <a:tab pos="0" algn="l"/>
              </a:tabLst>
              <a:defRPr/>
            </a:pPr>
            <a:r>
              <a:rPr lang="it-IT" altLang="it-IT" sz="1100" dirty="0">
                <a:cs typeface="Arial" charset="0"/>
              </a:rPr>
              <a:t>L’approccio progettuale, anche in considerazione delle valenze paesaggistiche, archeologiche e sismiche dell’immobile e del suo specifico contesto, mirerà a garantire il recupero funzionale degli edifici nel rispetto delle parti costruttive che costituiscono un elemento caratterizzante o di vincolo, la demolizione e ricostruzione dei volumi non coerenti con il complesso con attenzione alla costruzione sostenibile, ai fini della massima funzionalità, il rispetto della altezze massime esistenti e un possibile aumento della superficie lorda di pavimento e della superficie coperta pari al 10; tutti gli interventi che si intenderà intraprendere saranno comunque in linea e realizzati secondo quanto espressamente indicato e prescritto nelle norme di pianificazione territoriale e/o nei </a:t>
            </a:r>
            <a:r>
              <a:rPr lang="it-IT" altLang="it-IT" sz="1100" dirty="0"/>
              <a:t>documenti di vincolo/tutela.</a:t>
            </a:r>
          </a:p>
          <a:p>
            <a:pPr marL="0" lvl="1" algn="just" eaLnBrk="0" hangingPunct="0">
              <a:spcAft>
                <a:spcPts val="600"/>
              </a:spcAft>
              <a:tabLst>
                <a:tab pos="0" algn="l"/>
              </a:tabLst>
              <a:defRPr/>
            </a:pPr>
            <a:r>
              <a:rPr lang="it-IT" altLang="it-IT" sz="1100" dirty="0">
                <a:cs typeface="Arial" charset="0"/>
              </a:rPr>
              <a:t> Nella scelta delle tecniche d'intervento – tradizionali e innovative – andrà comunque privilegiata la più sostenibile e maggiormente  coerente con i valori storici paesaggistici, ambientali, archeologici e sismici, tenendo conto dei requisiti di sicurezza, durabilità e compatibilità.</a:t>
            </a:r>
          </a:p>
          <a:p>
            <a:pPr marL="1588" indent="-3175" algn="just" eaLnBrk="0" hangingPunct="0">
              <a:spcAft>
                <a:spcPts val="600"/>
              </a:spcAft>
              <a:tabLst>
                <a:tab pos="0" algn="l"/>
              </a:tabLst>
              <a:defRPr/>
            </a:pPr>
            <a:r>
              <a:rPr lang="it-IT" altLang="it-IT" sz="1100" dirty="0">
                <a:cs typeface="Arial" charset="0"/>
              </a:rPr>
              <a:t>Quando possibile, sarà utile optare per interventi che rappresentino criteri di massima sostenibilità ed eco compatibilità, ritenuti più opportune, alla luce di nuove conoscenze acquisite in materia di innovazione tecnologica. Tutti gli interventi che si intenderà intraprendere saranno comunque realizzati in linea secondo quanto espressamente indicato e prescritto nelle norme di pianificazione territoriale e/o nei </a:t>
            </a:r>
            <a:r>
              <a:rPr lang="it-IT" altLang="it-IT" sz="1100" dirty="0"/>
              <a:t>documenti di vincolo/tutela.</a:t>
            </a:r>
          </a:p>
          <a:p>
            <a:pPr marL="1588" indent="-3175" algn="just" eaLnBrk="0" hangingPunct="0">
              <a:spcAft>
                <a:spcPts val="600"/>
              </a:spcAft>
              <a:tabLst>
                <a:tab pos="0" algn="l"/>
              </a:tabLst>
              <a:defRPr/>
            </a:pPr>
            <a:r>
              <a:rPr lang="it-IT" altLang="it-IT" sz="1100" dirty="0">
                <a:cs typeface="Arial" charset="0"/>
              </a:rPr>
              <a:t>Sarà di rilevante attenzione la valutazione delle caratteristiche dei materiali utilizzabili nell’eventuale recupero di porzioni di fabbricato (ed in particolare i nuovi materiali), anche in relazione ai loro comportamenti nel tempo.</a:t>
            </a:r>
          </a:p>
          <a:p>
            <a:pPr marL="85720" algn="just" eaLnBrk="0" hangingPunct="0">
              <a:spcAft>
                <a:spcPts val="600"/>
              </a:spcAft>
              <a:tabLst>
                <a:tab pos="0" algn="l"/>
              </a:tabLst>
              <a:defRPr/>
            </a:pPr>
            <a:endParaRPr lang="it-IT" altLang="it-IT" sz="1100" dirty="0">
              <a:cs typeface="Arial" charset="0"/>
            </a:endParaRPr>
          </a:p>
        </p:txBody>
      </p:sp>
      <p:sp>
        <p:nvSpPr>
          <p:cNvPr id="3" name="Segnaposto numero diapositiva 2"/>
          <p:cNvSpPr>
            <a:spLocks noGrp="1"/>
          </p:cNvSpPr>
          <p:nvPr>
            <p:ph type="sldNum" sz="quarter" idx="10"/>
          </p:nvPr>
        </p:nvSpPr>
        <p:spPr/>
        <p:txBody>
          <a:bodyPr/>
          <a:lstStyle/>
          <a:p>
            <a:pPr>
              <a:defRPr/>
            </a:pPr>
            <a:fld id="{95E82E84-58B0-4BC1-9588-3FEFE64775A7}" type="slidenum">
              <a:rPr lang="it-IT" smtClean="0"/>
              <a:pPr>
                <a:defRPr/>
              </a:pPr>
              <a:t>10</a:t>
            </a:fld>
            <a:endParaRPr lang="it-IT" dirty="0"/>
          </a:p>
        </p:txBody>
      </p:sp>
      <p:sp>
        <p:nvSpPr>
          <p:cNvPr id="6" name="Rettangolo 5"/>
          <p:cNvSpPr>
            <a:spLocks noChangeArrowheads="1"/>
          </p:cNvSpPr>
          <p:nvPr/>
        </p:nvSpPr>
        <p:spPr bwMode="auto">
          <a:xfrm>
            <a:off x="539751" y="720000"/>
            <a:ext cx="86915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4" tIns="45718" rIns="91434" bIns="45718">
            <a:spAutoFit/>
          </a:bodyPr>
          <a:lstStyle>
            <a:lvl1pPr marL="342900" indent="-342900" eaLnBrk="0" hangingPunct="0">
              <a:spcBef>
                <a:spcPct val="20000"/>
              </a:spcBef>
              <a:buFont typeface="Arial" charset="0"/>
              <a:buChar char="•"/>
              <a:tabLst>
                <a:tab pos="3943350" algn="l"/>
              </a:tabLst>
              <a:defRPr sz="3200">
                <a:solidFill>
                  <a:schemeClr val="tx1"/>
                </a:solidFill>
                <a:latin typeface="Calibri" pitchFamily="34" charset="0"/>
              </a:defRPr>
            </a:lvl1pPr>
            <a:lvl2pPr eaLnBrk="0" hangingPunct="0">
              <a:spcBef>
                <a:spcPct val="20000"/>
              </a:spcBef>
              <a:buFont typeface="Arial" charset="0"/>
              <a:buChar char="–"/>
              <a:tabLst>
                <a:tab pos="3943350" algn="l"/>
              </a:tabLst>
              <a:defRPr sz="2800">
                <a:solidFill>
                  <a:schemeClr val="tx1"/>
                </a:solidFill>
                <a:latin typeface="Calibri" pitchFamily="34" charset="0"/>
              </a:defRPr>
            </a:lvl2pPr>
            <a:lvl3pPr marL="1143000" indent="-228600" eaLnBrk="0" hangingPunct="0">
              <a:spcBef>
                <a:spcPct val="20000"/>
              </a:spcBef>
              <a:buFont typeface="Arial" charset="0"/>
              <a:buChar char="•"/>
              <a:tabLst>
                <a:tab pos="3943350" algn="l"/>
              </a:tabLst>
              <a:defRPr sz="2400">
                <a:solidFill>
                  <a:schemeClr val="tx1"/>
                </a:solidFill>
                <a:latin typeface="Calibri" pitchFamily="34" charset="0"/>
              </a:defRPr>
            </a:lvl3pPr>
            <a:lvl4pPr marL="1600200" indent="-228600" eaLnBrk="0" hangingPunct="0">
              <a:spcBef>
                <a:spcPct val="20000"/>
              </a:spcBef>
              <a:buFont typeface="Arial" charset="0"/>
              <a:buChar char="–"/>
              <a:tabLst>
                <a:tab pos="3943350" algn="l"/>
              </a:tabLst>
              <a:defRPr sz="2000">
                <a:solidFill>
                  <a:schemeClr val="tx1"/>
                </a:solidFill>
                <a:latin typeface="Calibri" pitchFamily="34" charset="0"/>
              </a:defRPr>
            </a:lvl4pPr>
            <a:lvl5pPr marL="2057400" indent="-228600" eaLnBrk="0" hangingPunct="0">
              <a:spcBef>
                <a:spcPct val="20000"/>
              </a:spcBef>
              <a:buFont typeface="Arial" charset="0"/>
              <a:buChar char="»"/>
              <a:tabLst>
                <a:tab pos="3943350"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tabLst>
                <a:tab pos="3943350"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tabLst>
                <a:tab pos="3943350"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tabLst>
                <a:tab pos="3943350"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tabLst>
                <a:tab pos="3943350" algn="l"/>
              </a:tabLst>
              <a:defRPr sz="2000">
                <a:solidFill>
                  <a:schemeClr val="tx1"/>
                </a:solidFill>
                <a:latin typeface="Calibri" pitchFamily="34" charset="0"/>
              </a:defRPr>
            </a:lvl9pPr>
          </a:lstStyle>
          <a:p>
            <a:pPr marL="0" lvl="1" algn="just">
              <a:spcBef>
                <a:spcPts val="600"/>
              </a:spcBef>
              <a:buNone/>
            </a:pPr>
            <a:r>
              <a:rPr lang="it-IT" altLang="it-IT" sz="1400" dirty="0">
                <a:latin typeface="Arial" charset="0"/>
                <a:cs typeface="Arial" charset="0"/>
              </a:rPr>
              <a:t>1.4 Modalità di intervento</a:t>
            </a:r>
            <a:endParaRPr lang="it-IT" altLang="it-IT" sz="1400" i="1" dirty="0">
              <a:latin typeface="Arial" charset="0"/>
              <a:cs typeface="Arial"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
          <p:cNvSpPr>
            <a:spLocks noChangeArrowheads="1"/>
          </p:cNvSpPr>
          <p:nvPr/>
        </p:nvSpPr>
        <p:spPr bwMode="auto">
          <a:xfrm>
            <a:off x="540000" y="1080000"/>
            <a:ext cx="8856663" cy="3847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94" tIns="45718" rIns="91434" bIns="45718">
            <a:spAutoFit/>
          </a:bodyPr>
          <a:lstStyle>
            <a:lvl1pPr eaLnBrk="0" hangingPunct="0">
              <a:spcBef>
                <a:spcPct val="20000"/>
              </a:spcBef>
              <a:buFont typeface="Arial" charset="0"/>
              <a:buChar char="•"/>
              <a:tabLst>
                <a:tab pos="0" algn="l"/>
              </a:tabLst>
              <a:defRPr sz="3200">
                <a:solidFill>
                  <a:schemeClr val="tx1"/>
                </a:solidFill>
                <a:latin typeface="Calibri" pitchFamily="34" charset="0"/>
              </a:defRPr>
            </a:lvl1pPr>
            <a:lvl2pPr marL="742950" indent="-285750" eaLnBrk="0" hangingPunct="0">
              <a:spcBef>
                <a:spcPct val="20000"/>
              </a:spcBef>
              <a:buFont typeface="Arial" charset="0"/>
              <a:buChar char="–"/>
              <a:tabLst>
                <a:tab pos="0" algn="l"/>
              </a:tabLst>
              <a:defRPr sz="2800">
                <a:solidFill>
                  <a:schemeClr val="tx1"/>
                </a:solidFill>
                <a:latin typeface="Calibri" pitchFamily="34" charset="0"/>
              </a:defRPr>
            </a:lvl2pPr>
            <a:lvl3pPr marL="1143000" indent="-228600" eaLnBrk="0" hangingPunct="0">
              <a:spcBef>
                <a:spcPct val="20000"/>
              </a:spcBef>
              <a:buFont typeface="Arial" charset="0"/>
              <a:buChar char="•"/>
              <a:tabLst>
                <a:tab pos="0" algn="l"/>
              </a:tabLst>
              <a:defRPr sz="2400">
                <a:solidFill>
                  <a:schemeClr val="tx1"/>
                </a:solidFill>
                <a:latin typeface="Calibri" pitchFamily="34" charset="0"/>
              </a:defRPr>
            </a:lvl3pPr>
            <a:lvl4pPr marL="1600200" indent="-228600" eaLnBrk="0" hangingPunct="0">
              <a:spcBef>
                <a:spcPct val="20000"/>
              </a:spcBef>
              <a:buFont typeface="Arial" charset="0"/>
              <a:buChar char="–"/>
              <a:tabLst>
                <a:tab pos="0" algn="l"/>
              </a:tabLst>
              <a:defRPr sz="2000">
                <a:solidFill>
                  <a:schemeClr val="tx1"/>
                </a:solidFill>
                <a:latin typeface="Calibri" pitchFamily="34" charset="0"/>
              </a:defRPr>
            </a:lvl4pPr>
            <a:lvl5pPr marL="2057400" indent="-228600" eaLnBrk="0" hangingPunct="0">
              <a:spcBef>
                <a:spcPct val="20000"/>
              </a:spcBef>
              <a:buFont typeface="Arial" charset="0"/>
              <a:buChar char="»"/>
              <a:tabLst>
                <a:tab pos="0"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tabLst>
                <a:tab pos="0"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tabLst>
                <a:tab pos="0"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tabLst>
                <a:tab pos="0"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tabLst>
                <a:tab pos="0" algn="l"/>
              </a:tabLst>
              <a:defRPr sz="2000">
                <a:solidFill>
                  <a:schemeClr val="tx1"/>
                </a:solidFill>
                <a:latin typeface="Calibri" pitchFamily="34" charset="0"/>
              </a:defRPr>
            </a:lvl9pPr>
          </a:lstStyle>
          <a:p>
            <a:pPr algn="just">
              <a:spcBef>
                <a:spcPct val="0"/>
              </a:spcBef>
              <a:spcAft>
                <a:spcPts val="600"/>
              </a:spcAft>
              <a:buNone/>
            </a:pPr>
            <a:r>
              <a:rPr lang="it-IT" altLang="it-IT" sz="1100" u="sng" dirty="0">
                <a:latin typeface="Arial" charset="0"/>
                <a:cs typeface="Arial" charset="0"/>
              </a:rPr>
              <a:t>Interventi sulle superfici e sulle strutture</a:t>
            </a:r>
            <a:endParaRPr lang="it-IT" altLang="it-IT" sz="1100" dirty="0">
              <a:latin typeface="Arial" charset="0"/>
              <a:cs typeface="Arial" charset="0"/>
            </a:endParaRPr>
          </a:p>
          <a:p>
            <a:pPr algn="just">
              <a:spcBef>
                <a:spcPct val="0"/>
              </a:spcBef>
              <a:spcAft>
                <a:spcPts val="600"/>
              </a:spcAft>
              <a:buNone/>
            </a:pPr>
            <a:r>
              <a:rPr lang="it-IT" altLang="it-IT" sz="1100" dirty="0">
                <a:latin typeface="Arial" charset="0"/>
                <a:cs typeface="Arial" charset="0"/>
              </a:rPr>
              <a:t>Gli interventi di costruzione delle superfici esterne ed interne saranno volti principalmente alla massima permanenza della materia in opera. Al fine di garantire l’opportuno standard qualitativo, l’ipotesi progettuale dovrà tener conto dei necessari approfondimenti diagnostici, oltre che della letteratura tecnica, verificando la congruenza con eventuali interventi già condotti su superfici architettoniche analoghe, nell’ottica di individuare specifici trattamenti di pulitura, protezione e incollaggio da esplicitare nelle successive fasi di progetto obbligatorie per l’avvio dei lavori (livello definitivo ed esecutivo).</a:t>
            </a:r>
          </a:p>
          <a:p>
            <a:pPr algn="just">
              <a:spcBef>
                <a:spcPct val="0"/>
              </a:spcBef>
              <a:spcAft>
                <a:spcPts val="600"/>
              </a:spcAft>
              <a:buNone/>
            </a:pPr>
            <a:r>
              <a:rPr lang="it-IT" altLang="it-IT" sz="1100" dirty="0">
                <a:latin typeface="Arial" charset="0"/>
                <a:cs typeface="Arial" charset="0"/>
              </a:rPr>
              <a:t>Sarà opportuno che gli interventi sulle strutture (fondazioni, orizzontamenti e strutture verticali) considerino le peculiarità ove esistenti dell’edificio storico (caratteristiche fisiche, costruttive, comportamento strutturale, stato fessurativo, deformativo e di conservazione) e garantiscano il monitoraggio in progress, assicurando la compatibilità tra i materiali già in opera e quelli impiegati nell’intervento (da esplicitarsi nelle successive fasi di progetto – definitivo ed esecutivo).</a:t>
            </a:r>
          </a:p>
          <a:p>
            <a:pPr algn="just">
              <a:spcBef>
                <a:spcPct val="0"/>
              </a:spcBef>
              <a:spcAft>
                <a:spcPts val="600"/>
              </a:spcAft>
              <a:buFontTx/>
              <a:buNone/>
            </a:pPr>
            <a:r>
              <a:rPr lang="it-IT" altLang="it-IT" sz="1100" dirty="0">
                <a:latin typeface="Arial" charset="0"/>
                <a:cs typeface="Arial" charset="0"/>
              </a:rPr>
              <a:t>Nell’ambito delle possibilità d’intervento, l’eventuale rimozione delle superfetazioni e degli elementi incongrui, richiederà un’attenta valutazione, non solo dei caratteri edilizi ed architettonici degli elementi di volta in volta analizzati, ma anche del loro grado di “storicizzazione” nel contesto della “fabbrica” in cui sono stati inseriti.</a:t>
            </a:r>
          </a:p>
          <a:p>
            <a:pPr algn="just">
              <a:spcBef>
                <a:spcPct val="0"/>
              </a:spcBef>
              <a:spcAft>
                <a:spcPts val="600"/>
              </a:spcAft>
              <a:buFontTx/>
              <a:buNone/>
            </a:pPr>
            <a:endParaRPr lang="it-IT" altLang="it-IT" sz="1100" dirty="0">
              <a:latin typeface="Arial" charset="0"/>
              <a:cs typeface="Arial" charset="0"/>
            </a:endParaRPr>
          </a:p>
          <a:p>
            <a:pPr algn="just">
              <a:spcBef>
                <a:spcPct val="0"/>
              </a:spcBef>
              <a:spcAft>
                <a:spcPts val="600"/>
              </a:spcAft>
              <a:buNone/>
            </a:pPr>
            <a:r>
              <a:rPr lang="it-IT" altLang="it-IT" sz="1100" u="sng" dirty="0">
                <a:latin typeface="Arial" charset="0"/>
                <a:cs typeface="Arial" charset="0"/>
              </a:rPr>
              <a:t>Soluzioni distributive e impiantistiche</a:t>
            </a:r>
          </a:p>
          <a:p>
            <a:pPr algn="just">
              <a:spcBef>
                <a:spcPct val="0"/>
              </a:spcBef>
              <a:spcAft>
                <a:spcPts val="600"/>
              </a:spcAft>
              <a:buNone/>
            </a:pPr>
            <a:r>
              <a:rPr lang="it-IT" altLang="it-IT" sz="1100" dirty="0">
                <a:latin typeface="Arial" charset="0"/>
                <a:cs typeface="Arial" charset="0"/>
              </a:rPr>
              <a:t>Le soluzioni distributive contempleranno: il miglioramento della percorribilità esterna ed interna con riferimento agli spazi connettivi ed ai collegamenti verticali.</a:t>
            </a:r>
          </a:p>
          <a:p>
            <a:pPr algn="just">
              <a:spcBef>
                <a:spcPct val="0"/>
              </a:spcBef>
              <a:spcAft>
                <a:spcPts val="600"/>
              </a:spcAft>
              <a:buNone/>
            </a:pPr>
            <a:r>
              <a:rPr lang="it-IT" altLang="it-IT" sz="1100" dirty="0">
                <a:latin typeface="Arial" charset="0"/>
                <a:cs typeface="Arial" charset="0"/>
              </a:rPr>
              <a:t>Le soluzioni impiantistiche in generale contempleranno: l’adeguamento alla normativa vigente di carattere nazionale, anche in materia di tutela dei beni culturali e paesaggistici e salvaguardia ambientale e naturale.</a:t>
            </a:r>
          </a:p>
        </p:txBody>
      </p:sp>
      <p:sp>
        <p:nvSpPr>
          <p:cNvPr id="3" name="Segnaposto numero diapositiva 2"/>
          <p:cNvSpPr>
            <a:spLocks noGrp="1"/>
          </p:cNvSpPr>
          <p:nvPr>
            <p:ph type="sldNum" sz="quarter" idx="10"/>
          </p:nvPr>
        </p:nvSpPr>
        <p:spPr/>
        <p:txBody>
          <a:bodyPr/>
          <a:lstStyle/>
          <a:p>
            <a:pPr>
              <a:defRPr/>
            </a:pPr>
            <a:fld id="{95E82E84-58B0-4BC1-9588-3FEFE64775A7}" type="slidenum">
              <a:rPr lang="it-IT" smtClean="0"/>
              <a:pPr>
                <a:defRPr/>
              </a:pPr>
              <a:t>11</a:t>
            </a:fld>
            <a:endParaRPr lang="it-IT"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Segnaposto numero diapositiva 25"/>
          <p:cNvSpPr txBox="1">
            <a:spLocks/>
          </p:cNvSpPr>
          <p:nvPr/>
        </p:nvSpPr>
        <p:spPr bwMode="auto">
          <a:xfrm>
            <a:off x="3800475" y="6308725"/>
            <a:ext cx="2311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fld id="{E0EDBEDC-BA47-4C90-8FE0-AC4D94EC5602}" type="slidenum">
              <a:rPr lang="it-IT" altLang="it-IT" sz="1000">
                <a:solidFill>
                  <a:srgbClr val="898989"/>
                </a:solidFill>
                <a:latin typeface="Arial" charset="0"/>
                <a:cs typeface="Arial" charset="0"/>
              </a:rPr>
              <a:pPr algn="ctr" eaLnBrk="1" hangingPunct="1">
                <a:spcBef>
                  <a:spcPct val="0"/>
                </a:spcBef>
                <a:buFontTx/>
                <a:buNone/>
              </a:pPr>
              <a:t>12</a:t>
            </a:fld>
            <a:endParaRPr lang="it-IT" altLang="it-IT" sz="1000">
              <a:solidFill>
                <a:srgbClr val="898989"/>
              </a:solidFill>
              <a:latin typeface="Arial" charset="0"/>
              <a:cs typeface="Arial" charset="0"/>
            </a:endParaRPr>
          </a:p>
        </p:txBody>
      </p:sp>
      <p:sp>
        <p:nvSpPr>
          <p:cNvPr id="26630" name="Text Box 4"/>
          <p:cNvSpPr txBox="1">
            <a:spLocks noChangeArrowheads="1"/>
          </p:cNvSpPr>
          <p:nvPr/>
        </p:nvSpPr>
        <p:spPr bwMode="auto">
          <a:xfrm>
            <a:off x="540000" y="252000"/>
            <a:ext cx="74453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50000"/>
              </a:spcBef>
              <a:buFont typeface="Arial" charset="0"/>
              <a:buNone/>
            </a:pPr>
            <a:r>
              <a:rPr lang="it-IT" altLang="it-IT" sz="2200" b="1" dirty="0">
                <a:latin typeface="Swis721 Lt BT" pitchFamily="34" charset="0"/>
              </a:rPr>
              <a:t>2. Inquadramento territoriale</a:t>
            </a:r>
          </a:p>
        </p:txBody>
      </p:sp>
      <p:sp>
        <p:nvSpPr>
          <p:cNvPr id="13" name="Rettangolo 5"/>
          <p:cNvSpPr>
            <a:spLocks noChangeArrowheads="1"/>
          </p:cNvSpPr>
          <p:nvPr/>
        </p:nvSpPr>
        <p:spPr bwMode="auto">
          <a:xfrm>
            <a:off x="540000" y="720000"/>
            <a:ext cx="3135046" cy="307777"/>
          </a:xfrm>
          <a:prstGeom prst="rect">
            <a:avLst/>
          </a:prstGeom>
          <a:noFill/>
          <a:ln w="9525">
            <a:noFill/>
            <a:miter lim="800000"/>
            <a:headEnd/>
            <a:tailEnd/>
          </a:ln>
        </p:spPr>
        <p:txBody>
          <a:bodyPr>
            <a:spAutoFit/>
          </a:bodyPr>
          <a:lstStyle/>
          <a:p>
            <a:pPr algn="just">
              <a:spcBef>
                <a:spcPts val="600"/>
              </a:spcBef>
              <a:defRPr/>
            </a:pPr>
            <a:r>
              <a:rPr lang="it-IT" sz="1400" dirty="0">
                <a:cs typeface="Arial" charset="0"/>
              </a:rPr>
              <a:t>2.1 Contesto geografico</a:t>
            </a:r>
            <a:endParaRPr lang="it-IT" sz="1400" strike="sngStrike" dirty="0">
              <a:cs typeface="Arial" charset="0"/>
            </a:endParaRPr>
          </a:p>
        </p:txBody>
      </p:sp>
      <p:sp>
        <p:nvSpPr>
          <p:cNvPr id="15" name="Segnaposto numero diapositiva 2"/>
          <p:cNvSpPr>
            <a:spLocks noGrp="1"/>
          </p:cNvSpPr>
          <p:nvPr>
            <p:ph type="sldNum" sz="quarter" idx="10"/>
          </p:nvPr>
        </p:nvSpPr>
        <p:spPr>
          <a:xfrm>
            <a:off x="7099300" y="6399213"/>
            <a:ext cx="2311400" cy="365125"/>
          </a:xfrm>
        </p:spPr>
        <p:txBody>
          <a:bodyPr/>
          <a:lstStyle/>
          <a:p>
            <a:pPr>
              <a:defRPr/>
            </a:pPr>
            <a:fld id="{95E82E84-58B0-4BC1-9588-3FEFE64775A7}" type="slidenum">
              <a:rPr lang="it-IT" smtClean="0"/>
              <a:pPr>
                <a:defRPr/>
              </a:pPr>
              <a:t>12</a:t>
            </a:fld>
            <a:endParaRPr lang="it-IT" dirty="0"/>
          </a:p>
        </p:txBody>
      </p:sp>
      <p:sp>
        <p:nvSpPr>
          <p:cNvPr id="2" name="CasellaDiTesto 1">
            <a:extLst>
              <a:ext uri="{FF2B5EF4-FFF2-40B4-BE49-F238E27FC236}">
                <a16:creationId xmlns:a16="http://schemas.microsoft.com/office/drawing/2014/main" id="{D3307D47-DCF8-5A85-1AF1-8A78206A4F21}"/>
              </a:ext>
            </a:extLst>
          </p:cNvPr>
          <p:cNvSpPr txBox="1"/>
          <p:nvPr/>
        </p:nvSpPr>
        <p:spPr>
          <a:xfrm>
            <a:off x="5310536" y="834276"/>
            <a:ext cx="1638590" cy="369332"/>
          </a:xfrm>
          <a:prstGeom prst="rect">
            <a:avLst/>
          </a:prstGeom>
          <a:noFill/>
        </p:spPr>
        <p:txBody>
          <a:bodyPr wrap="none" rtlCol="0">
            <a:spAutoFit/>
          </a:bodyPr>
          <a:lstStyle/>
          <a:p>
            <a:r>
              <a:rPr lang="it-IT" sz="1000" dirty="0"/>
              <a:t>Casa</a:t>
            </a:r>
            <a:r>
              <a:rPr lang="it-IT" dirty="0"/>
              <a:t> </a:t>
            </a:r>
            <a:r>
              <a:rPr lang="it-IT" sz="1000" dirty="0"/>
              <a:t>Madonna</a:t>
            </a:r>
            <a:r>
              <a:rPr lang="it-IT" dirty="0"/>
              <a:t> </a:t>
            </a:r>
            <a:r>
              <a:rPr lang="it-IT" sz="1000" dirty="0" err="1"/>
              <a:t>Nicopeja</a:t>
            </a:r>
            <a:endParaRPr lang="it-IT" sz="1000" dirty="0"/>
          </a:p>
        </p:txBody>
      </p:sp>
      <p:sp>
        <p:nvSpPr>
          <p:cNvPr id="3" name="Stella a 5 punte 2">
            <a:extLst>
              <a:ext uri="{FF2B5EF4-FFF2-40B4-BE49-F238E27FC236}">
                <a16:creationId xmlns:a16="http://schemas.microsoft.com/office/drawing/2014/main" id="{D0D5ACAB-CD45-A1A3-798A-85ECC3A064E9}"/>
              </a:ext>
            </a:extLst>
          </p:cNvPr>
          <p:cNvSpPr/>
          <p:nvPr/>
        </p:nvSpPr>
        <p:spPr>
          <a:xfrm>
            <a:off x="5152952" y="969857"/>
            <a:ext cx="133409" cy="112658"/>
          </a:xfrm>
          <a:prstGeom prst="star5">
            <a:avLst/>
          </a:pr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4" tIns="45718" rIns="91434" bIns="45718" rtlCol="0" anchor="ctr"/>
          <a:lstStyle/>
          <a:p>
            <a:pPr algn="ctr"/>
            <a:endParaRPr lang="it-IT" dirty="0"/>
          </a:p>
        </p:txBody>
      </p:sp>
      <p:sp>
        <p:nvSpPr>
          <p:cNvPr id="4" name="Stella a 5 punte 3">
            <a:extLst>
              <a:ext uri="{FF2B5EF4-FFF2-40B4-BE49-F238E27FC236}">
                <a16:creationId xmlns:a16="http://schemas.microsoft.com/office/drawing/2014/main" id="{A5A99B41-F127-EED1-F40C-21F168098066}"/>
              </a:ext>
            </a:extLst>
          </p:cNvPr>
          <p:cNvSpPr/>
          <p:nvPr/>
        </p:nvSpPr>
        <p:spPr>
          <a:xfrm>
            <a:off x="5152952" y="969857"/>
            <a:ext cx="133409" cy="112658"/>
          </a:xfrm>
          <a:prstGeom prst="star5">
            <a:avLst/>
          </a:pr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4" tIns="45718" rIns="91434" bIns="45718" rtlCol="0" anchor="ctr"/>
          <a:lstStyle/>
          <a:p>
            <a:pPr algn="ctr"/>
            <a:endParaRPr lang="it-IT" dirty="0"/>
          </a:p>
        </p:txBody>
      </p:sp>
      <p:pic>
        <p:nvPicPr>
          <p:cNvPr id="5" name="Immagine 4">
            <a:extLst>
              <a:ext uri="{FF2B5EF4-FFF2-40B4-BE49-F238E27FC236}">
                <a16:creationId xmlns:a16="http://schemas.microsoft.com/office/drawing/2014/main" id="{6A1C1134-93A4-F559-C239-76E05DA99563}"/>
              </a:ext>
            </a:extLst>
          </p:cNvPr>
          <p:cNvPicPr>
            <a:picLocks noChangeAspect="1"/>
          </p:cNvPicPr>
          <p:nvPr/>
        </p:nvPicPr>
        <p:blipFill>
          <a:blip r:embed="rId2"/>
          <a:stretch>
            <a:fillRect/>
          </a:stretch>
        </p:blipFill>
        <p:spPr>
          <a:xfrm>
            <a:off x="5611395" y="1544711"/>
            <a:ext cx="2975810" cy="3247109"/>
          </a:xfrm>
          <a:prstGeom prst="rect">
            <a:avLst/>
          </a:prstGeom>
        </p:spPr>
      </p:pic>
      <p:sp>
        <p:nvSpPr>
          <p:cNvPr id="6" name="Stella a 5 punte 5">
            <a:extLst>
              <a:ext uri="{FF2B5EF4-FFF2-40B4-BE49-F238E27FC236}">
                <a16:creationId xmlns:a16="http://schemas.microsoft.com/office/drawing/2014/main" id="{306A4224-BCE2-9510-B512-CF1FDAEE0C98}"/>
              </a:ext>
            </a:extLst>
          </p:cNvPr>
          <p:cNvSpPr/>
          <p:nvPr/>
        </p:nvSpPr>
        <p:spPr>
          <a:xfrm>
            <a:off x="7545288" y="3825138"/>
            <a:ext cx="133409" cy="112658"/>
          </a:xfrm>
          <a:prstGeom prst="star5">
            <a:avLst/>
          </a:pr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4" tIns="45718" rIns="91434" bIns="45718" rtlCol="0" anchor="ctr"/>
          <a:lstStyle/>
          <a:p>
            <a:pPr algn="ctr"/>
            <a:endParaRPr lang="it-IT" dirty="0"/>
          </a:p>
        </p:txBody>
      </p:sp>
      <p:sp>
        <p:nvSpPr>
          <p:cNvPr id="7" name="Rettangolo 5">
            <a:extLst>
              <a:ext uri="{FF2B5EF4-FFF2-40B4-BE49-F238E27FC236}">
                <a16:creationId xmlns:a16="http://schemas.microsoft.com/office/drawing/2014/main" id="{EBF7A4C9-B2AF-D34B-7556-60D47A5DDCFE}"/>
              </a:ext>
            </a:extLst>
          </p:cNvPr>
          <p:cNvSpPr>
            <a:spLocks noChangeArrowheads="1"/>
          </p:cNvSpPr>
          <p:nvPr/>
        </p:nvSpPr>
        <p:spPr bwMode="auto">
          <a:xfrm>
            <a:off x="608012" y="1407731"/>
            <a:ext cx="440848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ts val="600"/>
              </a:spcBef>
              <a:buFontTx/>
              <a:buNone/>
            </a:pPr>
            <a:r>
              <a:rPr lang="it-IT" altLang="it-IT" sz="1200" i="1" dirty="0">
                <a:latin typeface="Arial" charset="0"/>
                <a:cs typeface="Arial" charset="0"/>
              </a:rPr>
              <a:t>Regione</a:t>
            </a:r>
            <a:r>
              <a:rPr lang="it-IT" altLang="it-IT" sz="1200" i="1" dirty="0">
                <a:solidFill>
                  <a:srgbClr val="FF0000"/>
                </a:solidFill>
                <a:latin typeface="Arial" charset="0"/>
                <a:cs typeface="Arial" charset="0"/>
              </a:rPr>
              <a:t> </a:t>
            </a:r>
            <a:r>
              <a:rPr lang="it-IT" altLang="it-IT" sz="1200" i="1" dirty="0">
                <a:latin typeface="Arial" charset="0"/>
                <a:cs typeface="Arial" charset="0"/>
              </a:rPr>
              <a:t>Veneto</a:t>
            </a:r>
          </a:p>
        </p:txBody>
      </p:sp>
      <p:sp>
        <p:nvSpPr>
          <p:cNvPr id="8" name="Rettangolo 24">
            <a:extLst>
              <a:ext uri="{FF2B5EF4-FFF2-40B4-BE49-F238E27FC236}">
                <a16:creationId xmlns:a16="http://schemas.microsoft.com/office/drawing/2014/main" id="{B6892DDC-A402-F0BE-5611-475E482913A3}"/>
              </a:ext>
            </a:extLst>
          </p:cNvPr>
          <p:cNvSpPr>
            <a:spLocks noChangeArrowheads="1"/>
          </p:cNvSpPr>
          <p:nvPr/>
        </p:nvSpPr>
        <p:spPr bwMode="auto">
          <a:xfrm>
            <a:off x="598488" y="1794843"/>
            <a:ext cx="3994150" cy="3016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ct val="0"/>
              </a:spcBef>
              <a:spcAft>
                <a:spcPts val="600"/>
              </a:spcAft>
              <a:buFontTx/>
              <a:buNone/>
            </a:pPr>
            <a:r>
              <a:rPr lang="it-IT" altLang="it-IT" sz="1000" dirty="0">
                <a:latin typeface="Arial" charset="0"/>
                <a:cs typeface="Arial" charset="0"/>
              </a:rPr>
              <a:t>Il </a:t>
            </a:r>
            <a:r>
              <a:rPr lang="it-IT" altLang="it-IT" sz="1000" i="1" dirty="0">
                <a:latin typeface="Arial" charset="0"/>
                <a:cs typeface="Arial" charset="0"/>
              </a:rPr>
              <a:t>Veneto</a:t>
            </a:r>
            <a:r>
              <a:rPr lang="it-IT" altLang="it-IT" sz="1000" dirty="0">
                <a:latin typeface="Arial" charset="0"/>
                <a:cs typeface="Arial" charset="0"/>
              </a:rPr>
              <a:t>, situato nel nord-est d’Italia, è una delle regioni più dinamiche e variegate del Paese. Il suo territorio comprende ambienti molto diversi, di seguito quelli maggiormente rilevanti: le Dolomiti a nord (patrimonio UNESCO), una vasta pianura attraversata da importanti fiumi e la costa adriatica con celebri località balneari (laguna patrimonio UNESCO). </a:t>
            </a:r>
          </a:p>
          <a:p>
            <a:pPr algn="just" eaLnBrk="1" hangingPunct="1">
              <a:spcBef>
                <a:spcPct val="0"/>
              </a:spcBef>
              <a:spcAft>
                <a:spcPts val="600"/>
              </a:spcAft>
              <a:buFontTx/>
              <a:buNone/>
            </a:pPr>
            <a:r>
              <a:rPr lang="it-IT" altLang="it-IT" sz="1000" dirty="0">
                <a:latin typeface="Arial" charset="0"/>
                <a:cs typeface="Arial" charset="0"/>
              </a:rPr>
              <a:t>Il periodo più significativo nella storia della regione fu quello della Repubblica di Venezia, che per oltre mille anni rappresentò una delle potenze economiche e marittime più influenti del Mediterraneo. Dopo la parentesi napoleonica e l’annessione all’Impero austro-ungarico, il Veneto entrò a far parte del Regno d’Italia nel 1866. </a:t>
            </a:r>
          </a:p>
          <a:p>
            <a:pPr algn="just" eaLnBrk="1" hangingPunct="1">
              <a:spcBef>
                <a:spcPct val="0"/>
              </a:spcBef>
              <a:spcAft>
                <a:spcPts val="600"/>
              </a:spcAft>
              <a:buFontTx/>
              <a:buNone/>
            </a:pPr>
            <a:r>
              <a:rPr lang="it-IT" altLang="it-IT" sz="1000" dirty="0">
                <a:latin typeface="Arial" charset="0"/>
                <a:cs typeface="Arial" charset="0"/>
              </a:rPr>
              <a:t>Tra le regioni economicamente più forti d’Italia, il Veneto basa la sua economia sulla manifattura diffusa suddivisa in diversi distretti industriali; sul turismo, grazie ad importanti città d’arte e località naturalistiche singolari (laguna, mare, montagna, lago, terme…); sull’agricoltura, grazie alle produzioni di eccellenza come vini e numerosi prodotti ortofrutticoli. </a:t>
            </a:r>
          </a:p>
        </p:txBody>
      </p:sp>
      <p:sp>
        <p:nvSpPr>
          <p:cNvPr id="9" name="Rettangolo 24">
            <a:extLst>
              <a:ext uri="{FF2B5EF4-FFF2-40B4-BE49-F238E27FC236}">
                <a16:creationId xmlns:a16="http://schemas.microsoft.com/office/drawing/2014/main" id="{7CD66D82-5A6F-E4B9-5C43-3B1BD1D94623}"/>
              </a:ext>
            </a:extLst>
          </p:cNvPr>
          <p:cNvSpPr>
            <a:spLocks noChangeArrowheads="1"/>
          </p:cNvSpPr>
          <p:nvPr/>
        </p:nvSpPr>
        <p:spPr bwMode="auto">
          <a:xfrm>
            <a:off x="608012" y="4970040"/>
            <a:ext cx="8689975"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ct val="0"/>
              </a:spcBef>
              <a:spcAft>
                <a:spcPts val="600"/>
              </a:spcAft>
              <a:buFontTx/>
              <a:buNone/>
            </a:pPr>
            <a:r>
              <a:rPr lang="it-IT" altLang="it-IT" sz="1000" dirty="0">
                <a:latin typeface="Arial" charset="0"/>
                <a:cs typeface="Arial" charset="0"/>
              </a:rPr>
              <a:t>La </a:t>
            </a:r>
            <a:r>
              <a:rPr lang="it-IT" altLang="it-IT" sz="1000" i="1" dirty="0">
                <a:latin typeface="Arial" charset="0"/>
                <a:cs typeface="Arial" charset="0"/>
              </a:rPr>
              <a:t>Provincia di Venezia </a:t>
            </a:r>
            <a:r>
              <a:rPr lang="it-IT" altLang="it-IT" sz="1000" dirty="0">
                <a:latin typeface="Arial" charset="0"/>
                <a:cs typeface="Arial" charset="0"/>
              </a:rPr>
              <a:t>è un’area dalla straordinaria identità, modellata dall’interazione secolare tra uomo, acqua e laguna. Comprende il capoluogo Venezia, la Laguna, il Lido, Mestre e altre realtà urbane e litoranee. Il cuore della provincia è la </a:t>
            </a:r>
            <a:r>
              <a:rPr lang="it-IT" altLang="it-IT" sz="1000" i="1" dirty="0">
                <a:latin typeface="Arial" charset="0"/>
                <a:cs typeface="Arial" charset="0"/>
              </a:rPr>
              <a:t>Laguna di Venezia</a:t>
            </a:r>
            <a:r>
              <a:rPr lang="it-IT" altLang="it-IT" sz="1000" dirty="0">
                <a:latin typeface="Arial" charset="0"/>
                <a:cs typeface="Arial" charset="0"/>
              </a:rPr>
              <a:t>, insediamento nato dopo la caduta dell’Impero romano come rifugio dalle invasioni barbariche. Divenne presto una repubblica marinara e potenza commerciale con rotte fino al Medio ed Estremo Oriente. La sua economia è oggi composta da turismo internazionale; portualità e logistica; industria, pesca e agricoltura lagunare</a:t>
            </a:r>
            <a:r>
              <a:rPr lang="it-IT" altLang="it-IT" sz="1000" b="1" dirty="0">
                <a:latin typeface="Arial" charset="0"/>
                <a:cs typeface="Arial" charset="0"/>
              </a:rPr>
              <a:t>; </a:t>
            </a:r>
            <a:r>
              <a:rPr lang="it-IT" altLang="it-IT" sz="1000" dirty="0">
                <a:latin typeface="Arial" charset="0"/>
                <a:cs typeface="Arial" charset="0"/>
              </a:rPr>
              <a:t>servizi culturali e creativi, grazie alla forte presenza di istituzioni artistiche e universitarie.  </a:t>
            </a:r>
          </a:p>
        </p:txBody>
      </p:sp>
    </p:spTree>
    <p:extLst>
      <p:ext uri="{BB962C8B-B14F-4D97-AF65-F5344CB8AC3E}">
        <p14:creationId xmlns:p14="http://schemas.microsoft.com/office/powerpoint/2010/main" val="1704689702"/>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9" name="Connettore 1 68"/>
          <p:cNvCxnSpPr/>
          <p:nvPr/>
        </p:nvCxnSpPr>
        <p:spPr>
          <a:xfrm>
            <a:off x="9720263" y="0"/>
            <a:ext cx="0" cy="6858000"/>
          </a:xfrm>
          <a:prstGeom prst="line">
            <a:avLst/>
          </a:prstGeom>
          <a:ln>
            <a:noFill/>
          </a:ln>
        </p:spPr>
        <p:style>
          <a:lnRef idx="1">
            <a:schemeClr val="accent1"/>
          </a:lnRef>
          <a:fillRef idx="0">
            <a:schemeClr val="accent1"/>
          </a:fillRef>
          <a:effectRef idx="0">
            <a:schemeClr val="accent1"/>
          </a:effectRef>
          <a:fontRef idx="minor">
            <a:schemeClr val="tx1"/>
          </a:fontRef>
        </p:style>
      </p:cxnSp>
      <p:sp>
        <p:nvSpPr>
          <p:cNvPr id="27653" name="Segnaposto numero diapositiva 25"/>
          <p:cNvSpPr txBox="1">
            <a:spLocks/>
          </p:cNvSpPr>
          <p:nvPr/>
        </p:nvSpPr>
        <p:spPr bwMode="auto">
          <a:xfrm>
            <a:off x="3800475" y="6308725"/>
            <a:ext cx="2311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fld id="{962E8344-83FD-4551-819E-727E26A6341B}" type="slidenum">
              <a:rPr lang="it-IT" altLang="it-IT" sz="1000">
                <a:solidFill>
                  <a:srgbClr val="898989"/>
                </a:solidFill>
                <a:latin typeface="Arial" charset="0"/>
                <a:cs typeface="Arial" charset="0"/>
              </a:rPr>
              <a:pPr algn="ctr" eaLnBrk="1" hangingPunct="1">
                <a:spcBef>
                  <a:spcPct val="0"/>
                </a:spcBef>
                <a:buFontTx/>
                <a:buNone/>
              </a:pPr>
              <a:t>13</a:t>
            </a:fld>
            <a:endParaRPr lang="it-IT" altLang="it-IT" sz="1000">
              <a:solidFill>
                <a:srgbClr val="898989"/>
              </a:solidFill>
              <a:latin typeface="Arial" charset="0"/>
              <a:cs typeface="Arial" charset="0"/>
            </a:endParaRPr>
          </a:p>
        </p:txBody>
      </p:sp>
      <p:sp>
        <p:nvSpPr>
          <p:cNvPr id="33" name="Rettangolo 5"/>
          <p:cNvSpPr>
            <a:spLocks noChangeArrowheads="1"/>
          </p:cNvSpPr>
          <p:nvPr/>
        </p:nvSpPr>
        <p:spPr bwMode="auto">
          <a:xfrm>
            <a:off x="540000" y="720000"/>
            <a:ext cx="4232976" cy="307777"/>
          </a:xfrm>
          <a:prstGeom prst="rect">
            <a:avLst/>
          </a:prstGeom>
          <a:noFill/>
          <a:ln w="9525">
            <a:noFill/>
            <a:miter lim="800000"/>
            <a:headEnd/>
            <a:tailEnd/>
          </a:ln>
        </p:spPr>
        <p:txBody>
          <a:bodyPr>
            <a:spAutoFit/>
          </a:bodyPr>
          <a:lstStyle/>
          <a:p>
            <a:pPr algn="just">
              <a:spcBef>
                <a:spcPts val="600"/>
              </a:spcBef>
              <a:defRPr/>
            </a:pPr>
            <a:r>
              <a:rPr lang="it-IT" sz="1400" dirty="0">
                <a:cs typeface="Arial" charset="0"/>
              </a:rPr>
              <a:t>2.2 Sistema infrastrutturale e logistico</a:t>
            </a:r>
            <a:endParaRPr lang="it-IT" sz="1400" strike="sngStrike" dirty="0">
              <a:cs typeface="Arial" charset="0"/>
            </a:endParaRPr>
          </a:p>
        </p:txBody>
      </p:sp>
      <p:sp>
        <p:nvSpPr>
          <p:cNvPr id="27656" name="CasellaDiTesto 33"/>
          <p:cNvSpPr txBox="1">
            <a:spLocks noChangeArrowheads="1"/>
          </p:cNvSpPr>
          <p:nvPr/>
        </p:nvSpPr>
        <p:spPr bwMode="auto">
          <a:xfrm>
            <a:off x="611188" y="1982787"/>
            <a:ext cx="8590284" cy="3947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ct val="0"/>
              </a:spcBef>
              <a:buFontTx/>
              <a:buNone/>
            </a:pPr>
            <a:r>
              <a:rPr lang="it-IT" altLang="it-IT" sz="1000" dirty="0">
                <a:latin typeface="Arial" charset="0"/>
                <a:cs typeface="Arial" charset="0"/>
              </a:rPr>
              <a:t>Il </a:t>
            </a:r>
            <a:r>
              <a:rPr lang="it-IT" altLang="it-IT" sz="1000" i="1" dirty="0">
                <a:latin typeface="Arial" charset="0"/>
                <a:cs typeface="Arial" charset="0"/>
              </a:rPr>
              <a:t>Lido di Venezia </a:t>
            </a:r>
            <a:r>
              <a:rPr lang="it-IT" altLang="it-IT" sz="1000" dirty="0">
                <a:latin typeface="Arial" charset="0"/>
                <a:cs typeface="Arial" charset="0"/>
              </a:rPr>
              <a:t>rappresenta una delle aree insulari più strategiche della laguna veneziana, sia dal punto di vista residenziale, sia per le sue funzioni turistiche, balneari, ricettive e oggi sempre più anche tecnologiche e innovative. </a:t>
            </a:r>
          </a:p>
          <a:p>
            <a:pPr algn="just" eaLnBrk="1" hangingPunct="1">
              <a:spcBef>
                <a:spcPct val="0"/>
              </a:spcBef>
              <a:buFontTx/>
              <a:buNone/>
            </a:pPr>
            <a:endParaRPr lang="it-IT" altLang="it-IT" sz="1000" dirty="0">
              <a:latin typeface="Arial" charset="0"/>
              <a:cs typeface="Arial" charset="0"/>
            </a:endParaRPr>
          </a:p>
          <a:p>
            <a:pPr algn="just" eaLnBrk="1" hangingPunct="1">
              <a:spcBef>
                <a:spcPct val="0"/>
              </a:spcBef>
              <a:buFontTx/>
              <a:buNone/>
            </a:pPr>
            <a:r>
              <a:rPr lang="it-IT" altLang="it-IT" sz="1000" dirty="0">
                <a:latin typeface="Arial" charset="0"/>
                <a:cs typeface="Arial" charset="0"/>
              </a:rPr>
              <a:t>L’infrastruttura logistica del Lido si fonda su tre componenti principali:</a:t>
            </a:r>
          </a:p>
          <a:p>
            <a:pPr marL="171450" indent="-171450" algn="just" eaLnBrk="1" hangingPunct="1">
              <a:spcBef>
                <a:spcPct val="0"/>
              </a:spcBef>
              <a:buFontTx/>
              <a:buChar char="-"/>
            </a:pPr>
            <a:r>
              <a:rPr lang="it-IT" altLang="it-IT" sz="1000" dirty="0">
                <a:latin typeface="Arial" charset="0"/>
                <a:cs typeface="Arial" charset="0"/>
              </a:rPr>
              <a:t>la mobilità lagunare (ACTV, collegamenti pubblici, ferry-boat) che collega il Lido con il centro storico di Venezia (Tronchetto, Zattere), Fusina, Cavallino-Treporti, aeroporto Marco Polo;</a:t>
            </a:r>
          </a:p>
          <a:p>
            <a:pPr marL="171450" indent="-171450" algn="just" eaLnBrk="1" hangingPunct="1">
              <a:spcBef>
                <a:spcPct val="0"/>
              </a:spcBef>
              <a:buFontTx/>
              <a:buChar char="-"/>
            </a:pPr>
            <a:r>
              <a:rPr lang="it-IT" altLang="it-IT" sz="1000" dirty="0">
                <a:latin typeface="Arial" charset="0"/>
                <a:cs typeface="Arial" charset="0"/>
              </a:rPr>
              <a:t>la pianificazione urbanistica e la rete infrastrutturale interna (mobilità veicolare e dolce: pedonale/ciclabile);</a:t>
            </a:r>
          </a:p>
          <a:p>
            <a:pPr marL="171450" indent="-171450" algn="just" eaLnBrk="1" hangingPunct="1">
              <a:spcBef>
                <a:spcPct val="0"/>
              </a:spcBef>
              <a:buFontTx/>
              <a:buChar char="-"/>
            </a:pPr>
            <a:r>
              <a:rPr lang="it-IT" altLang="it-IT" sz="1000" dirty="0">
                <a:latin typeface="Arial" charset="0"/>
                <a:cs typeface="Arial" charset="0"/>
              </a:rPr>
              <a:t>la connessione con il sistema portuale veneziano e le evoluzioni logistiche previste.</a:t>
            </a:r>
          </a:p>
          <a:p>
            <a:pPr algn="just" eaLnBrk="1" hangingPunct="1">
              <a:spcBef>
                <a:spcPct val="0"/>
              </a:spcBef>
              <a:buNone/>
            </a:pPr>
            <a:endParaRPr lang="it-IT" altLang="it-IT" sz="1000" dirty="0">
              <a:latin typeface="Arial" charset="0"/>
              <a:cs typeface="Arial" charset="0"/>
            </a:endParaRPr>
          </a:p>
          <a:p>
            <a:pPr algn="just" eaLnBrk="1" hangingPunct="1">
              <a:spcBef>
                <a:spcPct val="0"/>
              </a:spcBef>
              <a:buNone/>
            </a:pPr>
            <a:r>
              <a:rPr lang="it-IT" altLang="it-IT" sz="1000" dirty="0">
                <a:latin typeface="Arial" charset="0"/>
                <a:cs typeface="Arial" charset="0"/>
              </a:rPr>
              <a:t>La mobilità al Lido dipende quasi esclusivamente dal trasporto pubblico acqueo, gestito principalmente da ACTV, che garantisce il collegamento per persone e veicoli, nell’ordine con vaporetti e ferry-boat (questi ultimi quindi condizionano approvvigionamenti e servizi).</a:t>
            </a:r>
          </a:p>
          <a:p>
            <a:pPr algn="just" eaLnBrk="1" hangingPunct="1">
              <a:spcBef>
                <a:spcPct val="0"/>
              </a:spcBef>
              <a:buNone/>
            </a:pPr>
            <a:r>
              <a:rPr lang="it-IT" altLang="it-IT" sz="1000" dirty="0">
                <a:latin typeface="Arial" charset="0"/>
                <a:cs typeface="Arial" charset="0"/>
              </a:rPr>
              <a:t>La mobilità interna del Lido si affida a bus ACTV e piste ciclabili, con un modello di “micro-mobilità urbana” coerente con il contesto insulare.</a:t>
            </a:r>
          </a:p>
          <a:p>
            <a:pPr algn="just" eaLnBrk="1" hangingPunct="1">
              <a:spcBef>
                <a:spcPct val="0"/>
              </a:spcBef>
              <a:buNone/>
            </a:pPr>
            <a:endParaRPr lang="it-IT" altLang="it-IT" sz="1000" dirty="0">
              <a:latin typeface="Arial" charset="0"/>
              <a:cs typeface="Arial" charset="0"/>
            </a:endParaRPr>
          </a:p>
          <a:p>
            <a:pPr algn="just" eaLnBrk="1" hangingPunct="1">
              <a:spcBef>
                <a:spcPct val="0"/>
              </a:spcBef>
              <a:buNone/>
            </a:pPr>
            <a:r>
              <a:rPr lang="it-IT" altLang="it-IT" sz="1000" dirty="0">
                <a:latin typeface="Arial" charset="0"/>
                <a:cs typeface="Arial" charset="0"/>
              </a:rPr>
              <a:t>Lido dispone di una pianificazione urbanistica molto articolata, regolata dalla Variante al Piano Regolatore Generale (VPRG) specifica per l’isola che definisce reti viarie e mobilità interna, reti tecnologiche, aree a standard, servizi, destinazioni d’uso, vincoli storico-ambientali; questa cartografia guida lo sviluppo infrastrutturale e gli interventi di riqualificazione dell’Isola.</a:t>
            </a:r>
          </a:p>
          <a:p>
            <a:pPr algn="just" eaLnBrk="1" hangingPunct="1">
              <a:spcBef>
                <a:spcPct val="0"/>
              </a:spcBef>
              <a:buNone/>
            </a:pPr>
            <a:endParaRPr lang="it-IT" altLang="it-IT" sz="1000" dirty="0">
              <a:latin typeface="Arial" charset="0"/>
              <a:cs typeface="Arial" charset="0"/>
            </a:endParaRPr>
          </a:p>
          <a:p>
            <a:pPr algn="just" eaLnBrk="1" hangingPunct="1">
              <a:spcBef>
                <a:spcPct val="0"/>
              </a:spcBef>
              <a:buNone/>
            </a:pPr>
            <a:r>
              <a:rPr lang="it-IT" altLang="it-IT" sz="1000" dirty="0">
                <a:latin typeface="Arial" charset="0"/>
                <a:cs typeface="Arial" charset="0"/>
              </a:rPr>
              <a:t>Sebbene il Lido non abbia funzioni portuali commerciali, la sua logistica è integrata nel più ampio Sistema Portuale di Venezia e Chioggia, che nel 2025 ha registrato 26 milioni di tonnellate di merci movimentate (+1,3 milioni rispetto al 2024), oltre 500.000 TEU container (incremento +11,2%), 617.454 passeggeri crocieristici (+3,4%). </a:t>
            </a:r>
          </a:p>
          <a:p>
            <a:pPr algn="just" eaLnBrk="1" hangingPunct="1">
              <a:spcBef>
                <a:spcPct val="0"/>
              </a:spcBef>
              <a:buNone/>
            </a:pPr>
            <a:r>
              <a:rPr lang="it-IT" altLang="it-IT" sz="1000" dirty="0">
                <a:latin typeface="Arial" charset="0"/>
                <a:cs typeface="Arial" charset="0"/>
              </a:rPr>
              <a:t>Per il Lido il ruolo, sebbene indiretto, resta significativo in quanto le merci dirette ai servizi e attività dell’isola passano fisicamente per Porto Marghera → Tronchetto → Lido via ferry boat; l'aumento delle attività portuali nel Veneziano determina l’incremento della domanda di trasporto interno alla laguna, </a:t>
            </a:r>
            <a:r>
              <a:rPr lang="it-IT" altLang="it-IT" sz="1000" dirty="0" err="1">
                <a:latin typeface="Arial" charset="0"/>
                <a:cs typeface="Arial" charset="0"/>
              </a:rPr>
              <a:t>nonchè</a:t>
            </a:r>
            <a:r>
              <a:rPr lang="it-IT" altLang="it-IT" sz="1000" dirty="0">
                <a:latin typeface="Arial" charset="0"/>
                <a:cs typeface="Arial" charset="0"/>
              </a:rPr>
              <a:t> la ZLS (Zona Logistica Semplificata) del Porto di Venezia introducendo benefici fiscali per investimenti nel sistema logistico regionale, crea quindi impatti indiretti anche sulle catene di approvvigionamento che servono il Lido. </a:t>
            </a:r>
          </a:p>
          <a:p>
            <a:pPr algn="just" eaLnBrk="1" hangingPunct="1">
              <a:spcBef>
                <a:spcPct val="0"/>
              </a:spcBef>
              <a:buNone/>
            </a:pPr>
            <a:endParaRPr lang="it-IT" altLang="it-IT" sz="1050" dirty="0">
              <a:solidFill>
                <a:srgbClr val="FF0000"/>
              </a:solidFill>
              <a:latin typeface="Arial" charset="0"/>
              <a:cs typeface="Arial" charset="0"/>
            </a:endParaRPr>
          </a:p>
        </p:txBody>
      </p:sp>
      <p:sp>
        <p:nvSpPr>
          <p:cNvPr id="11" name="Segnaposto numero diapositiva 2"/>
          <p:cNvSpPr>
            <a:spLocks noGrp="1"/>
          </p:cNvSpPr>
          <p:nvPr>
            <p:ph type="sldNum" sz="quarter" idx="10"/>
          </p:nvPr>
        </p:nvSpPr>
        <p:spPr>
          <a:xfrm>
            <a:off x="7099300" y="6399213"/>
            <a:ext cx="2311400" cy="365125"/>
          </a:xfrm>
        </p:spPr>
        <p:txBody>
          <a:bodyPr/>
          <a:lstStyle/>
          <a:p>
            <a:pPr>
              <a:defRPr/>
            </a:pPr>
            <a:fld id="{95E82E84-58B0-4BC1-9588-3FEFE64775A7}" type="slidenum">
              <a:rPr lang="it-IT" smtClean="0"/>
              <a:pPr>
                <a:defRPr/>
              </a:pPr>
              <a:t>13</a:t>
            </a:fld>
            <a:endParaRPr lang="it-IT" dirty="0"/>
          </a:p>
        </p:txBody>
      </p:sp>
    </p:spTree>
    <p:extLst>
      <p:ext uri="{BB962C8B-B14F-4D97-AF65-F5344CB8AC3E}">
        <p14:creationId xmlns:p14="http://schemas.microsoft.com/office/powerpoint/2010/main" val="2645564674"/>
      </p:ext>
    </p:extLst>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 name="Rettangolo 23"/>
          <p:cNvSpPr>
            <a:spLocks noChangeArrowheads="1"/>
          </p:cNvSpPr>
          <p:nvPr/>
        </p:nvSpPr>
        <p:spPr bwMode="auto">
          <a:xfrm>
            <a:off x="560388" y="1747838"/>
            <a:ext cx="8669337" cy="4401205"/>
          </a:xfrm>
          <a:prstGeom prst="rect">
            <a:avLst/>
          </a:prstGeom>
          <a:noFill/>
          <a:ln>
            <a:noFill/>
          </a:ln>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ct val="0"/>
              </a:spcBef>
              <a:buFontTx/>
              <a:buNone/>
              <a:defRPr/>
            </a:pPr>
            <a:endParaRPr lang="it-IT" altLang="it-IT" sz="500" dirty="0">
              <a:latin typeface="Arial" charset="0"/>
              <a:cs typeface="Arial" charset="0"/>
            </a:endParaRPr>
          </a:p>
          <a:p>
            <a:pPr algn="just" eaLnBrk="1" hangingPunct="1">
              <a:spcBef>
                <a:spcPct val="0"/>
              </a:spcBef>
              <a:buFontTx/>
              <a:buNone/>
              <a:defRPr/>
            </a:pPr>
            <a:r>
              <a:rPr lang="it-IT" altLang="it-IT" sz="1000" dirty="0">
                <a:latin typeface="Arial" charset="0"/>
                <a:cs typeface="Arial" charset="0"/>
              </a:rPr>
              <a:t>Il </a:t>
            </a:r>
            <a:r>
              <a:rPr lang="it-IT" altLang="it-IT" sz="1000" i="1" dirty="0">
                <a:latin typeface="Arial" charset="0"/>
                <a:cs typeface="Arial" charset="0"/>
              </a:rPr>
              <a:t>Lido di Venezia </a:t>
            </a:r>
            <a:r>
              <a:rPr lang="it-IT" altLang="it-IT" sz="1000" dirty="0">
                <a:latin typeface="Arial" charset="0"/>
                <a:cs typeface="Arial" charset="0"/>
              </a:rPr>
              <a:t>è molto più che “la spiaggia di Venezia”: rappresenta un luogo stratificato, ricco di memorie antiche, architetture iconiche, paesaggi delicati e una storia culturale sorprendentemente intensa, parte del patrimonio dell’UNESCO con Venezia e le sua laguna. </a:t>
            </a:r>
          </a:p>
          <a:p>
            <a:pPr algn="just" eaLnBrk="1" hangingPunct="1">
              <a:spcBef>
                <a:spcPct val="0"/>
              </a:spcBef>
              <a:buFontTx/>
              <a:buNone/>
              <a:defRPr/>
            </a:pPr>
            <a:endParaRPr lang="it-IT" altLang="it-IT" sz="1000" dirty="0">
              <a:latin typeface="Arial" charset="0"/>
              <a:cs typeface="Arial" charset="0"/>
            </a:endParaRPr>
          </a:p>
          <a:p>
            <a:pPr algn="just" eaLnBrk="1" hangingPunct="1">
              <a:spcBef>
                <a:spcPct val="0"/>
              </a:spcBef>
              <a:buFontTx/>
              <a:buNone/>
              <a:defRPr/>
            </a:pPr>
            <a:r>
              <a:rPr lang="it-IT" altLang="it-IT" sz="1000" dirty="0">
                <a:latin typeface="Arial" charset="0"/>
                <a:cs typeface="Arial" charset="0"/>
              </a:rPr>
              <a:t>Patrimonio storico</a:t>
            </a:r>
          </a:p>
          <a:p>
            <a:pPr algn="just" eaLnBrk="1" hangingPunct="1">
              <a:spcBef>
                <a:spcPct val="0"/>
              </a:spcBef>
              <a:buFontTx/>
              <a:buNone/>
              <a:defRPr/>
            </a:pPr>
            <a:r>
              <a:rPr lang="it-IT" altLang="it-IT" sz="1000" dirty="0">
                <a:latin typeface="Arial" charset="0"/>
                <a:cs typeface="Arial" charset="0"/>
              </a:rPr>
              <a:t>● Fin dall’antichità il Lido ha svolto una funzione strategica come isola barriera, proteggeva la laguna veneziana dalle mareggiate e dal mare aperto, permettendo alla città di Venezia di svilupparsi come potenza commerciale e marittima. Questa posizione ne fece anche un punto di controllo militare e un luogo di transito per religiosi e pellegrini. </a:t>
            </a:r>
          </a:p>
          <a:p>
            <a:pPr algn="just" eaLnBrk="1" hangingPunct="1">
              <a:spcBef>
                <a:spcPct val="0"/>
              </a:spcBef>
              <a:buFontTx/>
              <a:buNone/>
              <a:defRPr/>
            </a:pPr>
            <a:r>
              <a:rPr lang="it-IT" altLang="it-IT" sz="1000" dirty="0">
                <a:latin typeface="Arial" charset="0"/>
                <a:cs typeface="Arial" charset="0"/>
              </a:rPr>
              <a:t>● Il borgo di Malamocco è uno dei nuclei più antichi dell’intera laguna. Risalente all’epoca romana conserva intatte le atmosfere della storia veneziana primitiva. </a:t>
            </a:r>
          </a:p>
          <a:p>
            <a:pPr algn="just" eaLnBrk="1" hangingPunct="1">
              <a:spcBef>
                <a:spcPct val="0"/>
              </a:spcBef>
              <a:buFontTx/>
              <a:buNone/>
              <a:defRPr/>
            </a:pPr>
            <a:r>
              <a:rPr lang="it-IT" altLang="it-IT" sz="1000" dirty="0">
                <a:latin typeface="Arial" charset="0"/>
                <a:cs typeface="Arial" charset="0"/>
              </a:rPr>
              <a:t>● La Chiesa e l’abbazia di San Nicolò, situate a nord dell’isola, custodiscono – insieme a Bari – le reliquie di San Nicola. </a:t>
            </a:r>
          </a:p>
          <a:p>
            <a:pPr algn="just" eaLnBrk="1" hangingPunct="1">
              <a:spcBef>
                <a:spcPct val="0"/>
              </a:spcBef>
              <a:buFontTx/>
              <a:buNone/>
              <a:defRPr/>
            </a:pPr>
            <a:r>
              <a:rPr lang="it-IT" altLang="it-IT" sz="1000" dirty="0">
                <a:latin typeface="Arial" charset="0"/>
                <a:cs typeface="Arial" charset="0"/>
              </a:rPr>
              <a:t>● Poco lontano da San Nicolò, il cimitero ebraico storico, assegnato alla comunità già nel 1389, rappresenta una delle testimonianze più antiche dell’ebraismo veneziano. </a:t>
            </a:r>
          </a:p>
          <a:p>
            <a:pPr algn="just" eaLnBrk="1" hangingPunct="1">
              <a:spcBef>
                <a:spcPct val="0"/>
              </a:spcBef>
              <a:buFontTx/>
              <a:buNone/>
              <a:defRPr/>
            </a:pPr>
            <a:r>
              <a:rPr lang="it-IT" altLang="it-IT" sz="1000" dirty="0">
                <a:latin typeface="Arial" charset="0"/>
                <a:cs typeface="Arial" charset="0"/>
              </a:rPr>
              <a:t>● I Murazzi (1744) sono un’imponente opera ingegneristica, costruita per proteggere le coste dall’erosione.</a:t>
            </a:r>
          </a:p>
          <a:p>
            <a:pPr algn="just" eaLnBrk="1" hangingPunct="1">
              <a:spcBef>
                <a:spcPct val="0"/>
              </a:spcBef>
              <a:buFontTx/>
              <a:buNone/>
              <a:defRPr/>
            </a:pPr>
            <a:r>
              <a:rPr lang="it-IT" altLang="it-IT" sz="1000" dirty="0">
                <a:latin typeface="Arial" charset="0"/>
                <a:cs typeface="Arial" charset="0"/>
              </a:rPr>
              <a:t> </a:t>
            </a:r>
          </a:p>
          <a:p>
            <a:pPr algn="just" eaLnBrk="1" hangingPunct="1">
              <a:spcBef>
                <a:spcPct val="0"/>
              </a:spcBef>
              <a:buFontTx/>
              <a:buNone/>
              <a:defRPr/>
            </a:pPr>
            <a:r>
              <a:rPr lang="it-IT" altLang="it-IT" sz="1000" dirty="0">
                <a:latin typeface="Arial" charset="0"/>
                <a:cs typeface="Arial" charset="0"/>
              </a:rPr>
              <a:t>Patrimonio culturale</a:t>
            </a:r>
          </a:p>
          <a:p>
            <a:pPr algn="just" eaLnBrk="1" hangingPunct="1">
              <a:spcBef>
                <a:spcPct val="0"/>
              </a:spcBef>
              <a:buFontTx/>
              <a:buNone/>
              <a:defRPr/>
            </a:pPr>
            <a:r>
              <a:rPr lang="it-IT" altLang="it-IT" sz="1000" dirty="0">
                <a:latin typeface="Arial" charset="0"/>
                <a:cs typeface="Arial" charset="0"/>
              </a:rPr>
              <a:t>● Nel periodo compreso tra fine Ottocento e inizio Novecento, il Lido divenne una delle località balneari europee più glamour rappresentando un salotto culturale cosmopolita, che si rispecchia nella ricca architettura Liberty. </a:t>
            </a:r>
          </a:p>
          <a:p>
            <a:pPr algn="just" eaLnBrk="1" hangingPunct="1">
              <a:spcBef>
                <a:spcPct val="0"/>
              </a:spcBef>
              <a:buFontTx/>
              <a:buNone/>
              <a:defRPr/>
            </a:pPr>
            <a:r>
              <a:rPr lang="it-IT" altLang="it-IT" sz="1000" dirty="0">
                <a:latin typeface="Arial" charset="0"/>
                <a:cs typeface="Arial" charset="0"/>
              </a:rPr>
              <a:t>● La Mostra Internazionale d'Arte Cinematografica dal 1932 è il più antico festival del cinema del mondo e ne rappresenta l’internazionalità culturale.   </a:t>
            </a:r>
          </a:p>
          <a:p>
            <a:pPr algn="just" eaLnBrk="1" hangingPunct="1">
              <a:spcBef>
                <a:spcPct val="0"/>
              </a:spcBef>
              <a:buFontTx/>
              <a:buNone/>
              <a:defRPr/>
            </a:pPr>
            <a:r>
              <a:rPr lang="it-IT" altLang="it-IT" sz="1000" dirty="0">
                <a:latin typeface="Arial" charset="0"/>
                <a:cs typeface="Arial" charset="0"/>
              </a:rPr>
              <a:t>● Il Tempio Votivo della Pace, costruito dopo la Prima Guerra Mondiale, è uno dei principali luoghi commemorativi del Lido. </a:t>
            </a:r>
          </a:p>
          <a:p>
            <a:pPr algn="just" eaLnBrk="1" hangingPunct="1">
              <a:spcBef>
                <a:spcPct val="0"/>
              </a:spcBef>
              <a:buFontTx/>
              <a:buNone/>
              <a:defRPr/>
            </a:pPr>
            <a:endParaRPr lang="it-IT" altLang="it-IT" sz="1000" dirty="0">
              <a:latin typeface="Arial" charset="0"/>
              <a:cs typeface="Arial" charset="0"/>
            </a:endParaRPr>
          </a:p>
          <a:p>
            <a:pPr algn="just" eaLnBrk="1" hangingPunct="1">
              <a:spcBef>
                <a:spcPct val="0"/>
              </a:spcBef>
              <a:buFontTx/>
              <a:buNone/>
              <a:defRPr/>
            </a:pPr>
            <a:r>
              <a:rPr lang="it-IT" altLang="it-IT" sz="1000" dirty="0">
                <a:latin typeface="Arial" charset="0"/>
                <a:cs typeface="Arial" charset="0"/>
              </a:rPr>
              <a:t>Patrimonio naturalistico</a:t>
            </a:r>
          </a:p>
          <a:p>
            <a:pPr algn="just" eaLnBrk="1" hangingPunct="1">
              <a:spcBef>
                <a:spcPct val="0"/>
              </a:spcBef>
              <a:buFontTx/>
              <a:buNone/>
              <a:defRPr/>
            </a:pPr>
            <a:r>
              <a:rPr lang="it-IT" altLang="it-IT" sz="1000" dirty="0">
                <a:latin typeface="Arial" charset="0"/>
                <a:cs typeface="Arial" charset="0"/>
              </a:rPr>
              <a:t>● Il Lido è famoso per le sue lunghe spiagge sabbiose, che lo resero celebre come località elioterapica. La parte sud dell’isola, agli Alberoni, conserva dune “selvagge” e scenari naturali poco antropizzati. </a:t>
            </a:r>
          </a:p>
          <a:p>
            <a:pPr algn="just" eaLnBrk="1" hangingPunct="1">
              <a:spcBef>
                <a:spcPct val="0"/>
              </a:spcBef>
              <a:buFontTx/>
              <a:buNone/>
              <a:defRPr/>
            </a:pPr>
            <a:r>
              <a:rPr lang="it-IT" altLang="it-IT" sz="1000" dirty="0">
                <a:latin typeface="Arial" charset="0"/>
                <a:cs typeface="Arial" charset="0"/>
              </a:rPr>
              <a:t>● L’oasi WWF degli Alberoni consente di visitare dune costiere, zone umide, specie rare di fauna e flora.</a:t>
            </a:r>
          </a:p>
          <a:p>
            <a:pPr algn="just" eaLnBrk="1" hangingPunct="1">
              <a:spcBef>
                <a:spcPct val="0"/>
              </a:spcBef>
              <a:buFontTx/>
              <a:buNone/>
              <a:defRPr/>
            </a:pPr>
            <a:r>
              <a:rPr lang="it-IT" altLang="it-IT" sz="1000" dirty="0">
                <a:latin typeface="Arial" charset="0"/>
                <a:cs typeface="Arial" charset="0"/>
              </a:rPr>
              <a:t>● Le </a:t>
            </a:r>
            <a:r>
              <a:rPr lang="it-IT" altLang="it-IT" sz="1000" dirty="0" err="1">
                <a:latin typeface="Arial" charset="0"/>
                <a:cs typeface="Arial" charset="0"/>
              </a:rPr>
              <a:t>Tegnùe</a:t>
            </a:r>
            <a:r>
              <a:rPr lang="it-IT" altLang="it-IT" sz="1000" dirty="0">
                <a:latin typeface="Arial" charset="0"/>
                <a:cs typeface="Arial" charset="0"/>
              </a:rPr>
              <a:t> dell’Alto Adriatico si trovano a largo del Lido; sono vere e proprie barriere coralline dell’Adriatico settentrionale, ricchissime di biodiversità. Sono un patrimonio marino unico per immersioni e ricerca scientifica. </a:t>
            </a:r>
          </a:p>
          <a:p>
            <a:pPr algn="just" eaLnBrk="1" hangingPunct="1">
              <a:spcBef>
                <a:spcPct val="0"/>
              </a:spcBef>
              <a:buFontTx/>
              <a:buNone/>
              <a:defRPr/>
            </a:pPr>
            <a:endParaRPr lang="it-IT" altLang="it-IT" sz="1000" dirty="0">
              <a:solidFill>
                <a:srgbClr val="FF0000"/>
              </a:solidFill>
              <a:latin typeface="Arial" charset="0"/>
              <a:cs typeface="Arial" charset="0"/>
            </a:endParaRPr>
          </a:p>
          <a:p>
            <a:pPr marL="171450" indent="-171450" algn="just" eaLnBrk="1" hangingPunct="1">
              <a:spcBef>
                <a:spcPct val="0"/>
              </a:spcBef>
              <a:defRPr/>
            </a:pPr>
            <a:endParaRPr lang="it-IT" altLang="it-IT" sz="500" dirty="0">
              <a:solidFill>
                <a:srgbClr val="FF0000"/>
              </a:solidFill>
              <a:latin typeface="Arial" charset="0"/>
              <a:cs typeface="Arial" charset="0"/>
            </a:endParaRPr>
          </a:p>
        </p:txBody>
      </p:sp>
      <p:sp>
        <p:nvSpPr>
          <p:cNvPr id="32772" name="AutoShape 7" descr="data:image/jpeg;base64,/9j/4AAQSkZJRgABAQAAAQABAAD/2wCEAAkGBhQSERUUExQVFRQWGBYaGBcYFxwcHBgfFxgYGRgfGhgcHCYeHB8kHBUaHy8gJCcpLCwsFyAxNTAqNSYrLCkBCQoKDgwOGg8PGiwfHBwtKSksLCkpKSkpLCkpKSksKSkpKSwsLywpKSksKSkpKSkpKSkpKSkpLCwpKSksKSkpLP/AABEIAH4AyAMBIgACEQEDEQH/xAAbAAABBQEBAAAAAAAAAAAAAAADAQIEBQYAB//EAD8QAAIBAwIDBQQJAgUDBQAAAAECEQADIQQSMUFRBQYTImEycYGRBxQjQlKhscHwM9EVJILh8RZDcxdjcrPC/8QAGgEAAwEBAQEAAAAAAAAAAAAAAAEDAgQFBv/EACcRAAICAgICAQQCAwAAAAAAAAABAhEDIRIxE0FRBCIyoRRhUoGR/9oADAMBAAIRAxEAPwDSbqcDQgadNetRwBlNOmhBqUGih2GBrg1B3Uoaih2G3Vwag7qXdSoLDeJXeL60Ga6aKAOLvr+tKbvqaBupCaKCyRv9aTxBQJriaKCw5cUniUEGmk0UFh/FFcboqPXA06CwvjUnjUNvdSUUhWwvj+lMN002up0gsRmPWmE09qQimIbNdS11AAhcPSlF2oq3/WnG/ToVkpbpPKnbzUQX/Wua/RQ7JZY/8Uni1F8f30+w25lX8RA+JMUqpWw7JIf0Pypd/oflQLdq75fsrg3eH/p37yd3Tbs83TcvXHILhZR4dwbivEEQHRnBI9CpUjkSOtc/8jF/kVWKfwG8X0Nd43pUZbtzH2b5VSPKcFlLgHHlgDaSeDGDxBo9q8ZTyuVZkmUYQGXfkcQdoI9GgHjR/IxfI/DP4HeL6VxvCrH69o5HkvjcFibRzvUus4kGFI5QTBzVBf1zNqB4Kg6dvC2qy7Hm6pIJJXqpxIg4MVKP1eNs0/p5InC6K7xRUC/2vp7ZUPd2FkFwAo2VM4GPawcYoadv6UxF8GUZh9m33eKmR7WD/erefGT8Uy1tuJHvFMbUaVpT6wV8rJO1wRuaSfZiRwB6VXabtvT3WCpeQbkLAtKAEGNpZoG7PD041pdLqLpvqs/Yi1aIIggud4YbwfNgDFcn1OSLpxZ0YYtWmiA93SbnnVhd3igAyNviEMIlcbIwTyNU3e7t5dOA+l1Ic3HcHa39MNbKrtgYgqSOOa3DXp5znn6Vi/pOb7CzJ/7zf/Wf+K58cnKSTLSVK0Yj/qm4CdrBdzEwGbmsc+hG73k1pe6/bdzUPdZ/ZAaInbL3N0ZxgYA5CsWzfLFbTua3+XPTxW93Ba9LHBJ6OTI9GiD+oriw60KfT9q6PhXQc4UNSM5PShR6iuA/5mgY+aSmAfGupgQg4/nOlEUHeaUGtGQ20cjXYnBxQzFdQAZbZ9PmKUErDAiRkQeBFBgjlH5VzcDSY0a7Xdk3RJtXb58jkbr0eaV2L7HskFs8RA607Vdk3Qp8PU3y0qYZ1AiQDnYeABPrAHOpnaevKad3twbgTyqQTJgQCOdRO2O2jb04ZHQ3otCDBMsfN5ZmQCa+cbPXQ212XeIbdqL24M23zWsqD5SfssEjMfCnWOyrrIN+ouox4gC0dvuPhiR8Bxqfd1ICswZZ2k8RxAxgeooHZWvN3T2mfaHYKWExBzI28R8aQyMOytSCB9ZvAbyD/SwsHa8eHnMDZynjihpodTKA6lxuZwx2WTtAna3s5LQMcp9Km9jdpNdF3eQPDutbWIEhYg+vH8qff1xGotWgAQ6OxacjYeEcMzxosVI8v+kHRXBftG45LtZEyqYh3AHkAB6zWUuWiB7U5/Co9+a3X0pn/NWf/B/+2rB/WSbjLOFg++c16WHcEc8+wd+3AyZyeQitZ9FTH644AkeETzxDDlw5mspcAIMlsnkCcAZ9xpm7OC4PUAg8q1OPKLRmLp2e/FeOPf8ADrWL+k+3FiwYj7YwY62zXm4vRMG4J9/6zmnPrm4brsHEEmI5iCf96hDA4yTs28lqhQ1a/unfI05AOPEb9FrKtqTclmJBWPaME8oUfCfhWk7rOPAP/kb9BXoYuzmydGg+st1HyFcNU3UflUcN7/nXbvfXRRzh/rTfiFKdSfxfkKjE+tNjNFICSdUfxfkBS1EAHrXUaC2NTUicniPw849/XFO+sg+nuFOiz+G78x/ak3acfjHvZanyRTiINQPX05Uq6zrXbrGY3+/cB+ZrjesjjvH+taOaFx/sf9Yk8zj+fKutagG6lr7zRGOUgH9fyongqF3Q4GwuTuHshdxOBnyxisz2v2x9W1dm8m0+HsMcRBEsD1O1vh8KhPMq+0pGD9nsWuuP4b+EwFwqQhPAHl1pNdqnVGKKXYbAFnbMmDJ5Yk/Cg3u3dOpUeJ7aqyjaZIdlVOXMuB8+lJb7StXPYuK0otwR+FpCtwEAlWHw4V4TTPT0P1etKxtTxJdVgQIBPmbPIDMc6dqFlCE2K0EKxUHaYME45caFYvK4lciWz1KkqfzBqQMcf5xpWMbo1K7t+1zvaCFAhTG0cMkZk+tNQ7mebSqoaFwPMsAyfjIj0owP8mmoM0WFHmf0oR9cRQIAs28R+JrhmsS13yE+H5uXUQTIjnP5VsvpMuf58xmLNr8wx/esg9eth/BHHP8AJjtMmOnu/nrUoHOTznl+1QrNyN1WPZdsOS7jyLII6tGOHL9xW5SUVbEiFctyQY4Ex6TPzxz9KHeQDPSndpaoC4VCqsdCc8SCATMRUQ3N2InqB8v1ojK1YmS00rsQ2x2TgSqzwPmj1yPmOtX3da+43Lt+zDCJXaSzmB5j6KTtHQ1oPo5CPbuad7YLWzvJJz5wvATMGBnGQKf9IujtppLb2gBN9PMpn2VuEQfSSKkvqGp8TTxpxsEb/HymM5nGOOaQ6k/hPz/2rALrHC7Qx2wyxjg3tAY5/vVnZ70ECGQzy2t+oI/Su6OS/wAjleOujWDWdVPzFKNaOh4Z4fHliqZe0GMCAJIE7p/ap2xuoiqqSZimiWe0M8/fjlS1X2Q7GBbIEgEkqAOHU+tLU3lgvZrhP4JH+HOpO6YknIB/2FGtgkwpWT0AOOvCfjU421gksDwJEEgzPuFE1ujtWLVm9dYpvD7WRTHtYmPQ9a45Z0jpWFkLTsVIMIwWcOpjh0xkcfhQncDgbZI4gqMCAWM+gIJHQzwpuo7a00hbbXbrsdvhpbct7xnMdMcak65tHp1NzUp4blYCBovYIjdbBI+4MtGBxqb+or0bWH+yxvKraK6zNDeFdBAdokIYETxiDBryb6o91EUI24kiAhAz5vZHp+VepL2pZt9n3L+k8AhcqsE7mO0xclixuRMkn7h5VW9v9uX/AKsj7z4plbhW37KMhhkbO0MTt/tXPGTtuijiqNppexxa8O2LrsFW3mRkwMiQYEiQOVeU92+1L1kXntAsGXwzEkjBKbTmIbPrt5TW+7H7zhbdhdQbnj7F3lkgScKD+HgP1qk7jdktZ+sJfNoMxTasq/JoMzHMiOPurKaSkaaeh/YPffwtObd1LnioGCeQwcMRuPGd3Hnn0rfabzBWEjcAR6SAf3iqq3oLFxQQisDEMOEgkmIPUt7poOl7OtHb4YjaV9osDCMxxmeLc8EHPKpSp7SNpNF5dIUAEiRA+fDNKtuskTMoqO6qz22bcOAzzaTxw3pRbGrf/wB2YAxH3OBHmweR61jix2ZTv5pjc7TuoXVPJb8zTAi2DnaCeZ5Vle3LqozwwYtc5SIA3AjIHPpjhXp+qsL4xvMLovNsIYWwwTackAg8RKwREdK857wo41Dh1+822VgkTIJU+8HhXfildL4Oaca2VNl+O2WmBgSJ5f8AFWPZN+7BtlG8JifOVICnG7zcIwOdRzpH2YldpkwYnBMkcz68qi3CzCWLMB1JIH9qu05aZjoBr7bC62SSCIOMjjPyNBS049JqWDXFqaj6FZqfo47baxq0DmVvFbbE5iCdsf6itaz6StMLegs2xELfAkCPu3OXxrAd1dKb2qt21IQkzJHSG/VYrf8A0q6qdJbmP668o+5c/vXNNJZFRVfizy9xQVAknoufnXBzJPX345dcUTT2SyRwk+1EwBIrrboiR7WsdYCsQPvAHEHB/WKsdLrQkwJBx5ieRwceufhUG5xjZtUYGPgZPM0ZcEicSR74NGhmn7B7XtqjLce4CMjaR5hgbVG05EdeFLVTo9I7Hyox9ymkrnmlfZaKddGpu959Na43DdaMAKdhKyI/1HAPQU1PpE0122trV6abdoOVQPAM7SoAxkbSByisGLeCWMYPMc/Q/PrFBtojSSxiRyj1iT7qnxSMOdm87C7csmxqjuu6dC+8G2drkuYt29wEkFQd2cbcc6Xu12UgvWtTbYXVS5MHcu4qmSWMn2pOZx76wi7PNNxlkzAPlB4AxGTx+DGi6Lte5py4tXJkQrFtscOAMiRHHjz9KGn6GpL2erdqWFub7zhgG8zojMVhBAIC7VMgHlPUmqc98tJAG+4VGRFtseonn0NVPc/X6u5Zbc3lX2N6glvKZA3RKwOXWsz2X2kbfAEE9I/nPHwrMMLd8mW81LSNNqu9ouOi3blw2YYlpJD5EQh2tIIiNxBPSrXs6/acxZeVJMBbW1gMkl5J6cZrL94+2E1Fiyqq3i2ydxKKqkHjLKeoHLrWo7M756SzpkQJca4EG7aABujMEnh6+nA03DWkZU9k/TXVQeXUbZkqArksRxkg5JJEn1pz3tRgg2DPJkuKw4jKnPEfGqez3wRjbL23UeZVZjIUzJ2QMmdo5RVh2/2lbfVWfqg+zcAux3Nt3E5ChwRgGR16VN4zXMtNIuoY+c2FBjIDFm2ngCSAMTBzVhsbcDKgDdwaAcc/1rz3UXrpkEWmXxNu0h/MACQTuY7YIzA6Zp9zsa26uxtBCj7TJcoApCsZUiAMmecYpeP3Yc/hGxv9sKNR4O9VfapI3cRE+U8CcxE1i+8GmbUa/wAO0AWuFQPN5fZH3uWBVBr7CLdO1gEPAGR0APDhn14Vfd2u17tm2/h27VwbgRN1VIMcQCN54cYj1q6h41yjsm3y0xdF2DqIjwQwlgWDjlI9mZq37E7nqmlunUogdG3kkG59mFAwFIyGJJwaqf8AGNQdz6fcl03CXCkcCSz5C5kTmuvdt6phdW7cdbZXA3A5+8CYEbhHy9aTWR66NXFE7WWtFsuKv1badpEJdRjtHAkAyd0kGRxiKqLOp0DIQtnUG4ykSg3ATGQrOeFSO7F9GuILgB3EoJA4suDB4wacO9N0RFjSrtAMiz8cEPM/2o4u6W/90Lkqtkb6O7wHaCKDjbd5QcLAmeGJx61ru/3nt6dWXcoa45E8dtvHP14Vgx3qe3rV1PhWWfbtPlIBxBMA4aDE1L7U7yPrbqKWNpFDALiAWBkkjJzAHotOWObkpGeS40V+rEWtgBUsZEZkho8xHQTA5RxodpEDpG5iN21RgkkenMZwattX2bpfqD3Ld1nu2vus8AkuBhfaA80/wiqS5cNu3OwEmd24+aJwIHMk9OFCZOSoho0XC1wNjkzSRHD+1aLuZYOovFVIUslxRM4ubSVJjJAjIrNayEJULbJIB3jcB8AWIn86b2d2tcsXVuWnZGUQCInPH96o3aCLp2eq9u9gNas3bm7yrplEB7n9bcNzjPslcR+VLWE1He7V3F8152DDaZIgicAiMikrMMTS3RuU7M34p69KkZKjzCD06AY6Z/vUcr1pxfPSOU4/OgwHLrA3SxHXhz4fPnTUgqoLKMnG08+p+VDstxA9M/zj/tT3SYknIET86ANP3K1Qi8bxdktAEe0QAW28fujPPrT7/dlrzKbRsoEUB9qlRLMZhQSTC5npWXsP4YO3iRBn4H9RiiaXtE2lYKSu4EGAOB68opbTs1yVVRs9d3MuG2EsQfKpdmZQGIB9iJIDE5B+FSu5vclbrsl3N237VjcoJgAyp3SwjMiBmJpO6fbm9ftGYxiACcx5AkEKFAGRGSPSnantizZ1um1ds3CXIRSSAFhgCZmNhUsGB4cRWOWR/ayn2VaJd7vZot/mVk8MbAluzmFOQznAEz5VxjJbhRLP0gaVB5Vv44HwxjM8S3D0+VYPtRF8dtrTD3TgYyxiDwOP1xT9F2Q73bYRX3M0CVJXJEktEACeNPwRq2/2LySvRrbXe3Qpc3Jp7gdiSDsRSc+bIIpF7zW3YNZNy3bcG063c7yW3DaNzRAUdBiq3Wd2UtyLt4JeV3UQCUEmOWDPvq07L7F0rORcfFtDcCtvUhgVUZA82WOIPA45hcYLextt6IXaGjTeLrONoFq2ARPsqqLMDnEnEZos2jus+DYFzarBkBRgOcMFiTw+NWfa+q7OtodxF4Bh5Ld6WVgTDbdwGD64qu/6h0G8ONLeLERJfMDhnfy6H9qOSkrph17BafW2rVl3aywu24DncpVgOo9pTDcpFH7N70qm+ez7bGQxDMsyRAMFZyFJn0oXaHb+lNnamj3MYDG607h/8UIk4AmqzUd8POfsrCAk+XwgcR+JiTif1pPi/T/6Z8lasvf/AFDtKFjQadeaneBluYhOPGKyOq7aRrrk4HmhPwRhVD8WxPIDhUk97SGLtYsMoiAbQHuxB+dWWl76W4xptOOMzaUk+5uvrwpxlw2l+zLkpdsyXatweL5SdpMhWEEZ5+/jRdX2ZdW4AbdzaVVvKpPtLPGPj1pe1tP4153UBdxJ2Ak7ZyQGPKrnS94LhJF11YLaAWY8rIsJAXiYG3PGuhNy2jOilu6oo3BkwIxnEZIIgzwqXqPECC8Fcq0Au7iGEEwCFgHMwMiKb2ijajzcIJJO0gZ4ge6aPp9S/wBUbTlSyq4vSq+yoQ223emRB99ZlH2gSRT3L3l3CyWtzB3sWUnBxERzz0qCWEkxAk+UchPD5Yq103Z/jXLdpWjxGW2DxA3GBIB5T+dBbspgSsjcG2mOMg7Y+dHHYA0g4lhA4ATGeMzXU46TaWlpZRkR+GuqqFREJjpSEmOQ+NCNOjJ9JqBqhAM4OfTn6+vuqbdaD1kATH6UwLC9T+nSKE7mPdTF2wTOZmnKZPw/TrSWedd4nPHSkMn6PXshEGAAFA5dZxzxxqd2lqfE09u5MENlIAAMxiMxnpxNU9lCQxEYiZ9avOx+y9O6A33vBtwjw0QgjAg7mEZ50+ddhxY+xbIXcIEEDgeY/nyq97A7x6q3bYoquqQYIcgdQAOMgiV4EVY9s9y7GjZTee7cUuFCqVglmAhsAxHQzWwXw9NpbVy3ZRFuPaWFMGLhgEkjPtAkVPJmi1SVlYQd9nnWqFy6puPptgdmICyBIYHAaWAMk/Amj3O71y7bbwyqEwIIO7ytJMgEHBHP4Vsu9ai0LVtV3LqTcG3cVCsgNwsCASOHAY91Z633p3WifCTem2SQYLEqrMIONw2z7vdGVOTjoHFJ7KbXdx72x2thXCwWAPmx0WOQk1Q27hCnaM7TFabvD3tuXrX9NbeZV0uXAwIMZzBGeBn4VQaLSTBwRHM/Plx9a6I83F8ycuN6KdtexYdSRJ54PH309Low2CQfLu5Hj7sDnVz/AICXV920NAKkcyDzxjHMVn3WJ95/LnU6MUcmoJMHbzmRiP3g5ph1IkxMER6/yaEUzjE/2zTAOtBrih+6DPHIwcgx16+6rK3rBccwm0E4VcwMTxP5VXXVzxp+jjcu6Ynken7VqLroPRve7XZNm/d8E3HRGTczEMA7EsAvIDEZzM1Z6HX6awGWwr27jA7rgtK5IU8CzvETyI+FUY1Vv7F7inYcbElQpEEkSx5N+VaTsrs+/cS94dwW1XeG6tjjO3oekzz6wlt7Kx10ROx9Hp9Rd3ISzj/u6lgiAo3Pw3B3TgQIxWju6BdLZa+LPZ73UO7xFbJJbjuywYz7XKaZ9GPZE3jcdgSEZdsCIO3aeHHGaue9fZNoaJ38NA0jIRZ9vqAD+dDi77C1R573h72HVWXtXtLp7WyCrIZaZ4bgJ28zmuqiCA2ixdyfszJH4rbTzrq6opJUSs//2Q=="/>
          <p:cNvSpPr>
            <a:spLocks noChangeAspect="1" noChangeArrowheads="1"/>
          </p:cNvSpPr>
          <p:nvPr/>
        </p:nvSpPr>
        <p:spPr bwMode="auto">
          <a:xfrm>
            <a:off x="63500" y="-581025"/>
            <a:ext cx="1905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it-IT" altLang="it-IT" sz="1800">
              <a:latin typeface="Arial" charset="0"/>
            </a:endParaRPr>
          </a:p>
        </p:txBody>
      </p:sp>
      <p:sp>
        <p:nvSpPr>
          <p:cNvPr id="32773" name="Segnaposto numero diapositiva 25"/>
          <p:cNvSpPr txBox="1">
            <a:spLocks/>
          </p:cNvSpPr>
          <p:nvPr/>
        </p:nvSpPr>
        <p:spPr bwMode="auto">
          <a:xfrm>
            <a:off x="3800475" y="6308725"/>
            <a:ext cx="2311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fld id="{F37040DA-8740-4774-BD40-D33098397FF7}" type="slidenum">
              <a:rPr lang="it-IT" altLang="it-IT" sz="1000">
                <a:solidFill>
                  <a:srgbClr val="898989"/>
                </a:solidFill>
                <a:latin typeface="Arial" charset="0"/>
                <a:cs typeface="Arial" charset="0"/>
              </a:rPr>
              <a:pPr algn="ctr" eaLnBrk="1" hangingPunct="1">
                <a:spcBef>
                  <a:spcPct val="0"/>
                </a:spcBef>
                <a:buFontTx/>
                <a:buNone/>
              </a:pPr>
              <a:t>14</a:t>
            </a:fld>
            <a:endParaRPr lang="it-IT" altLang="it-IT" sz="1000">
              <a:solidFill>
                <a:srgbClr val="898989"/>
              </a:solidFill>
              <a:latin typeface="Arial" charset="0"/>
              <a:cs typeface="Arial" charset="0"/>
            </a:endParaRPr>
          </a:p>
        </p:txBody>
      </p:sp>
      <p:sp>
        <p:nvSpPr>
          <p:cNvPr id="32776" name="Rettangolo 5"/>
          <p:cNvSpPr>
            <a:spLocks noChangeArrowheads="1"/>
          </p:cNvSpPr>
          <p:nvPr/>
        </p:nvSpPr>
        <p:spPr bwMode="auto">
          <a:xfrm>
            <a:off x="540000" y="720000"/>
            <a:ext cx="740209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ts val="600"/>
              </a:spcBef>
              <a:buFontTx/>
              <a:buNone/>
            </a:pPr>
            <a:r>
              <a:rPr lang="it-IT" altLang="it-IT" sz="1400" dirty="0">
                <a:latin typeface="Arial" charset="0"/>
                <a:cs typeface="Arial" charset="0"/>
              </a:rPr>
              <a:t>2.3 Attrattività turistico-culturale ed emergenze ambientali</a:t>
            </a:r>
          </a:p>
        </p:txBody>
      </p:sp>
      <p:sp>
        <p:nvSpPr>
          <p:cNvPr id="32777" name="Rettangolo 5"/>
          <p:cNvSpPr>
            <a:spLocks noChangeArrowheads="1"/>
          </p:cNvSpPr>
          <p:nvPr/>
        </p:nvSpPr>
        <p:spPr bwMode="auto">
          <a:xfrm>
            <a:off x="503238" y="1403350"/>
            <a:ext cx="72580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ts val="600"/>
              </a:spcBef>
              <a:buFontTx/>
              <a:buNone/>
            </a:pPr>
            <a:r>
              <a:rPr lang="it-IT" altLang="it-IT" sz="1200" i="1" dirty="0">
                <a:latin typeface="Arial" charset="0"/>
                <a:cs typeface="Arial" charset="0"/>
              </a:rPr>
              <a:t>Patrimonio storico-culturale e naturalistico</a:t>
            </a:r>
            <a:endParaRPr lang="it-IT" altLang="it-IT" sz="1200" i="1" dirty="0">
              <a:solidFill>
                <a:srgbClr val="FF0000"/>
              </a:solidFill>
              <a:latin typeface="Arial" charset="0"/>
              <a:cs typeface="Arial" charset="0"/>
            </a:endParaRPr>
          </a:p>
        </p:txBody>
      </p:sp>
      <p:sp>
        <p:nvSpPr>
          <p:cNvPr id="32778" name="Rettangolo 1"/>
          <p:cNvSpPr>
            <a:spLocks noChangeArrowheads="1"/>
          </p:cNvSpPr>
          <p:nvPr/>
        </p:nvSpPr>
        <p:spPr bwMode="auto">
          <a:xfrm>
            <a:off x="503238" y="1692275"/>
            <a:ext cx="882015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lnSpc>
                <a:spcPts val="1400"/>
              </a:lnSpc>
              <a:spcBef>
                <a:spcPct val="0"/>
              </a:spcBef>
              <a:buFontTx/>
              <a:buNone/>
            </a:pPr>
            <a:endParaRPr lang="it-IT" altLang="it-IT" sz="1000">
              <a:solidFill>
                <a:srgbClr val="000000"/>
              </a:solidFill>
              <a:latin typeface="Arial" charset="0"/>
            </a:endParaRPr>
          </a:p>
          <a:p>
            <a:pPr algn="just" eaLnBrk="1" hangingPunct="1">
              <a:lnSpc>
                <a:spcPts val="1400"/>
              </a:lnSpc>
              <a:spcBef>
                <a:spcPct val="0"/>
              </a:spcBef>
              <a:buFontTx/>
              <a:buNone/>
            </a:pPr>
            <a:endParaRPr lang="it-IT" altLang="it-IT" sz="1000">
              <a:solidFill>
                <a:srgbClr val="000000"/>
              </a:solidFill>
              <a:latin typeface="Arial" charset="0"/>
            </a:endParaRPr>
          </a:p>
          <a:p>
            <a:pPr algn="just" eaLnBrk="1" hangingPunct="1">
              <a:lnSpc>
                <a:spcPts val="1400"/>
              </a:lnSpc>
              <a:spcBef>
                <a:spcPct val="0"/>
              </a:spcBef>
              <a:buFontTx/>
              <a:buNone/>
            </a:pPr>
            <a:endParaRPr lang="it-IT" altLang="it-IT" sz="1000">
              <a:solidFill>
                <a:srgbClr val="000000"/>
              </a:solidFill>
              <a:latin typeface="Arial" charset="0"/>
            </a:endParaRPr>
          </a:p>
          <a:p>
            <a:pPr algn="just" eaLnBrk="1" hangingPunct="1">
              <a:lnSpc>
                <a:spcPts val="1400"/>
              </a:lnSpc>
              <a:spcBef>
                <a:spcPct val="0"/>
              </a:spcBef>
              <a:buFontTx/>
              <a:buNone/>
            </a:pPr>
            <a:endParaRPr lang="it-IT" altLang="it-IT" sz="1000">
              <a:solidFill>
                <a:srgbClr val="000000"/>
              </a:solidFill>
              <a:latin typeface="Arial" charset="0"/>
            </a:endParaRPr>
          </a:p>
          <a:p>
            <a:pPr algn="just" eaLnBrk="1" hangingPunct="1">
              <a:lnSpc>
                <a:spcPts val="1400"/>
              </a:lnSpc>
              <a:spcBef>
                <a:spcPct val="0"/>
              </a:spcBef>
              <a:buFontTx/>
              <a:buNone/>
            </a:pPr>
            <a:endParaRPr lang="it-IT" altLang="it-IT" sz="1000">
              <a:solidFill>
                <a:srgbClr val="000000"/>
              </a:solidFill>
              <a:latin typeface="Arial" charset="0"/>
            </a:endParaRPr>
          </a:p>
        </p:txBody>
      </p:sp>
      <p:sp>
        <p:nvSpPr>
          <p:cNvPr id="15" name="Segnaposto numero diapositiva 2"/>
          <p:cNvSpPr>
            <a:spLocks noGrp="1"/>
          </p:cNvSpPr>
          <p:nvPr>
            <p:ph type="sldNum" sz="quarter" idx="10"/>
          </p:nvPr>
        </p:nvSpPr>
        <p:spPr>
          <a:xfrm>
            <a:off x="7099300" y="6399213"/>
            <a:ext cx="2311400" cy="365125"/>
          </a:xfrm>
        </p:spPr>
        <p:txBody>
          <a:bodyPr/>
          <a:lstStyle/>
          <a:p>
            <a:pPr>
              <a:defRPr/>
            </a:pPr>
            <a:fld id="{95E82E84-58B0-4BC1-9588-3FEFE64775A7}" type="slidenum">
              <a:rPr lang="it-IT" smtClean="0"/>
              <a:pPr>
                <a:defRPr/>
              </a:pPr>
              <a:t>14</a:t>
            </a:fld>
            <a:endParaRPr lang="it-IT" dirty="0"/>
          </a:p>
        </p:txBody>
      </p:sp>
      <p:pic>
        <p:nvPicPr>
          <p:cNvPr id="2" name="Immagine 1">
            <a:extLst>
              <a:ext uri="{FF2B5EF4-FFF2-40B4-BE49-F238E27FC236}">
                <a16:creationId xmlns:a16="http://schemas.microsoft.com/office/drawing/2014/main" id="{E1DF1CC1-520E-DCC7-0FCA-A93670B090A8}"/>
              </a:ext>
            </a:extLst>
          </p:cNvPr>
          <p:cNvPicPr>
            <a:picLocks noChangeAspect="1"/>
          </p:cNvPicPr>
          <p:nvPr/>
        </p:nvPicPr>
        <p:blipFill>
          <a:blip r:embed="rId3"/>
          <a:stretch>
            <a:fillRect/>
          </a:stretch>
        </p:blipFill>
        <p:spPr>
          <a:xfrm>
            <a:off x="8255000" y="483395"/>
            <a:ext cx="966085" cy="972254"/>
          </a:xfrm>
          <a:prstGeom prst="rect">
            <a:avLst/>
          </a:prstGeom>
        </p:spPr>
      </p:pic>
      <p:pic>
        <p:nvPicPr>
          <p:cNvPr id="3" name="Immagine 2">
            <a:extLst>
              <a:ext uri="{FF2B5EF4-FFF2-40B4-BE49-F238E27FC236}">
                <a16:creationId xmlns:a16="http://schemas.microsoft.com/office/drawing/2014/main" id="{64940D50-2A7D-7A57-83F4-2E405553A580}"/>
              </a:ext>
            </a:extLst>
          </p:cNvPr>
          <p:cNvPicPr>
            <a:picLocks noChangeAspect="1"/>
          </p:cNvPicPr>
          <p:nvPr/>
        </p:nvPicPr>
        <p:blipFill>
          <a:blip r:embed="rId4"/>
          <a:stretch>
            <a:fillRect/>
          </a:stretch>
        </p:blipFill>
        <p:spPr>
          <a:xfrm>
            <a:off x="8841432" y="1052736"/>
            <a:ext cx="164606" cy="134124"/>
          </a:xfrm>
          <a:prstGeom prst="rect">
            <a:avLst/>
          </a:prstGeom>
        </p:spPr>
      </p:pic>
      <p:sp>
        <p:nvSpPr>
          <p:cNvPr id="4" name="Rettangolo 3">
            <a:extLst>
              <a:ext uri="{FF2B5EF4-FFF2-40B4-BE49-F238E27FC236}">
                <a16:creationId xmlns:a16="http://schemas.microsoft.com/office/drawing/2014/main" id="{34D26AAE-987F-6314-6021-CE6136BFD1DB}"/>
              </a:ext>
            </a:extLst>
          </p:cNvPr>
          <p:cNvSpPr/>
          <p:nvPr/>
        </p:nvSpPr>
        <p:spPr>
          <a:xfrm>
            <a:off x="8121352" y="404664"/>
            <a:ext cx="432048" cy="21446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4">
            <a:extLst>
              <a:ext uri="{FF2B5EF4-FFF2-40B4-BE49-F238E27FC236}">
                <a16:creationId xmlns:a16="http://schemas.microsoft.com/office/drawing/2014/main" id="{9AC701B1-BE9C-4C13-2EFC-8AD62C353DE2}"/>
              </a:ext>
            </a:extLst>
          </p:cNvPr>
          <p:cNvSpPr/>
          <p:nvPr/>
        </p:nvSpPr>
        <p:spPr>
          <a:xfrm>
            <a:off x="9006038" y="1268760"/>
            <a:ext cx="223687" cy="19958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779246690"/>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4" name="AutoShape 2" descr="data:image/jpeg;base64,/9j/4AAQSkZJRgABAQAAAQABAAD/2wCEAAkGBhMSERQUExQVFRQWFxYYGBgYGBsYGBcaGhgVHBcUGRcYGyYeGBsjGRgVHzAgIygpLC4sFx4xNTEqNyYrLSkBCQoKDgwOGg8PGiwkHyQpLCwpKSkpKSkpLCkpLCkpKSkpLCwsKSkpKSkpKSkpKSkpLCkpKSwsLCkpLCkpLCkpLP/AABEIAKkA8AMBIgACEQEDEQH/xAAbAAACAwEBAQAAAAAAAAAAAAADBAECBQYAB//EAEMQAAIBAwIEAwUEBwUIAwEAAAECEQADIRIxBCJBUQUTYTJxgZHwM0KhwQYjUmJzseEUcrKz0TRDdIOStMPxY4KiFf/EABoBAAMBAQEBAAAAAAAAAAAAAAECAwAEBQb/xAApEQACAgICAQMCBwEAAAAAAAAAAQIRAyESMUETUWEEoRQigZHB0fBx/9oADAMBAAIRAxEAPwDH1fOpid6m3boypXj3R6yTKJboyW6sq0UClbGSGOC8OZzuABuTP8hkx3ol7wwiCpFxTIlSBBEzqyQBg5k7Zg0bw3jgisjAlTOR6iCDBGI6ir8d4szYWQJktsx67yTvGSfl1OqFbleh7wq1+qJt6S8+1GJE4MkHsdxInrFX4m7aW6hdVDEe3sB21YhuwPupbw0BlYoB5vUDY5EnSAdI6kKI322o1zhr/Loxq9oQpAPfbPwpl0TafLYXibqgOXcOpmFOzb8u59Mg75G9B4a6ptro0KoI1g9B1GTgz1YQaDxDOoY5YqJYQwQr3CEkNEbiqguYJDLKyqBl0t+7oYGB75+FAyWiE4Ky5uaRJXAAblJ9AMx8hWT4/wCEjy1kEK+4k8p3HNuJiIP41rcLdtlHITRkTpcoD7mPskZ5f9aavXQNJ1AW4PmTMntpbaY989qJm90ziOG8Lt231oIbESZA/eE5n1pxr3vn1JPpuSTtFG4lV1sVEKWOkbYx06DfFL6YpHJvstGKXgoY6V6DVoqrTGBQGFfFdb24T2kPKdmA+8obeCIwSdornbNtZUpaZiBzgmQT+Xx27V162AMHWMYEQSd+YnKgjMjOcUJeHAJ0iAWJgElRJJgAnAz8etWjlpEJYuT0Z9zwRRbaXHmNpxalbdtADKk6R5rkwJwB0NV4fgxbWB6Se8dYkgVplKoUFLLI5DxxJCUkUa1eoj2qAbUUgaaG9M0J+Gjaq2rkU0lyaAwkVI3qj2Aa0HQGlWt0UxWhF7UHNDNunmHSl7wijYjQEqIqit8K8Jz78UMnNZgOnAoqCg+YAdxuAd8TPN7JUqDAPMDkYImi27gmMg7gEESJIkTvkEd8Z6VmWcWu0F01fTVVra4bwtAitckloAElVE+yogZPv/CglYJSUezIFSRT3iHh+i4FTUQ2w3IM5E9RtvtmSaHxHAvbywEDchg0e+Dj8RWaCpITFFtcQVbUN/XPwzVjwzRq0tp/a0tp/wCqI+NVC0OhtMfHjrhSFVFJ3IBme+SQTNFXxtOUvbJZfZyInqQcb+41maKjT8KHJg9OL8GmPFRDDywuoydJyTIy2oGdv6Uh4hxuvSICqogAZ+JMD5UEfU0zY4SWCtqUHroJ928CtyYOMVszymNqEyVsWeBENJ1jEG0dTb55Ohjv8Ks3CqAVMFJGpuYOhPsjSgIUjsSxzsKwXIxNEVAFad3ggSOXTpmc6madmAUTO/SgPwRVs4WZ6BtJ6hGgk9IrUwckKC3UEVsXfDbakkOTCzpdfL321OcKB2In51H9nQCPLUyRK+ajSB99GbI3iJImjQOSMfTVWStriODUoqKANA1C6SsOPvSqSTCmcdR2ikONsKGQW5ZShaYaTzafZ3EQemxFCqCpCUVRkorCqk1rGFmt1QORTIIzIlQM82kjaCs4Jk/hsaB4j9421PIAuqTBdsqgGnLETA3PYDNUjFy6OXJmUJUy6X5q+uaTtEMJHpttsDIMbZqyP3mlLJ2rCXVikL56n4epH5U3cud5pJ2msBgiPnUHNWbNUBosQ27RzIBwcAFngkY1IQxMw3skYyBTF7hJGFzKagQQIDBl0kjVEjcA7daS8PtMFfWBqd8bNMkAAlQe2Jn4Vp27MJoK7TKryxJMcowCYMlcH3jCvXR9El6kWpItYfUJxEmCJhhkahIkT61r8N4q6jSQG2AJLAx0BKMNX12rD4TiCQCYhjCmVnAjSQApUyDEg4+80TTlnigsmQukiS3KB2Mtgg96PT0eNLG/Y6DhrNzVrKqIxIDyuMjVBU+6aI1/QhKrrR2yQAyiegCiCSB89yTVE4+2zLc2uRpEqG3B+8CMGZwekkVWzwLI2kOwZgZxAbq0xImDMEzHupjjrezQS6gYXS66NOFgSTIyD7RG+MjMQImkrfAWtIZLevUSYYFoBJwqK6wNxic/Olv7UHJVldxOJYuyHIIBUao9NUGmbCsJtqbdtiQfaLTIzIctpxB6HGaFj1XQDj/BmVzo06YE845T2ySdPYms6/w5VoYEGJjGR0IIwR6g10iWNIe3ruK3tNcykz11yfQCT0pD9IiS1s9ApGoGQWwSD2JAB9ZNK0PCbujJS1qIXGT1MD59K1pcAB3diJIZXAQ4+yZ52yMkVkkUazxDLt1ERAIPvBBH4UhaUbQ3euKTpZhcyZDHXnsNEBdJxJJo1+04KwVYSZYjUV1fdEwAsYjczmvLcTUPNUQVBU6dQPUqR93vOfhtWF+k179eotsUIKoAqanIKmdIkakM5AiZycCnIdGvxKaGRAjsIY6AWGBuNBVgV7AkAbdaB4ghtpJ1kEKiJqVE1HUSWtW1AQqonJkwAO9D/RK+fMNtVcLzF8aLdhwTyjBU6hB0iYM70145wrKt0tlf1ZQxEEsNKRM4M56gnYbHaN2UtpkBHyAR9o6ETDYjAORJ6A7VS8zKCbzLbkgyHI1HsJaYwRjP40VbYW4pEhiDH7JnLCdpjTgiI61heN2St/Wty+suTrAC6VcBXUX1XKLgBGwM/tUVT7A/g1LN2QGMISSdQgzO5lySMwRkTiilHwuVBUgoUSCDgwFaZz7SgikP0e4DzFdgFPDhVRNFwyxSNTbysqTq2k7ACj8R5aKR7amYUgdenmqRpAZZwD7qDCtmU/DqqAh9R2ACEeyBqkt7MSo+NLmtO/xaOQbisd8hxMYxlQCJA36knrWWwxSFQd0L1Ej5EA+1B6SJHxNS72WLuVCAyNIliwYEMFgSJB0sQIIJ7kHxWq+XTxk4kMuFZCEYF2YDSpiBtOBmNlgQIHbsBUXCB9b1ZsCTQGJJrPbseMeKo8GzJqzWAR2qmmpBrGFr/DEf60qfWtbXOKT4nhqwrRrG+q6ypWdByIk6R3LgsBjlWTvjta88sNQAyJUSTpgyhUQslipmZWNzqirkKC2SJIZzDMWIjdm9rA9QPSgcHg78pIyQsgkkgKCob4EnMkRtQtHupyypN9fH8jHnSCBKjsAvU7AHJ6Z27TV7dvuQfSApA7g25jtDBZ/CluK8w3UlGe2hyF1MGPRtCzp0wMHE9K1mcFgB0IIyRET6QSJ2/Okejog7lxrQG3+raQWFtVGYzuoE9YECMTzVsJ4m+DFuQMMbYLe4EnSB8Ky7w1DlJ1CYmIBjDHWpGPTI7ij++Pr+s/hvWUjzfrMcVkOgW/be2ih1tkGSJ0A7yukgD5T/ACqDw6anuqwKgAKF6mDODp1NEYkd6xBNH4a8yZVmUnBKmJHYxvTcjgeL2Zto4toGc+WriQDKmSOigkq0dF6/M5viXFKyLbQEhYlm9oxMCTk+85xFLXGnJknuSSfdQiPrrWcwxxJA4rxohWfd2oZXp0pCw7wN5SNDxH3SfZ9xzgzkH+VW4jgmVSLsFTMyCoAG0S0iP3WO5g1n6e2aJZvFDKkqe64NZSoRws0fDL36kW7MLEwkwZMnWJMmTmSTFZ3G8QW0KW16cu0yC8RpHcKOoxMAd6s/EORhtO5JUAyTGSpyevssm/zRZyIB0gxLcwhRiY1QxOQIC9ztRbsWMKezS4G6rclwjSBgkCBG+okjGmfrFFtcDcBJLjTHKSCmOhZCo0AgGZI9IrLYQwILCNjswIM8rAAKfUZOcgYqjgEkkAkmSTzEnuSZJoKQ0sds1rXFaAQ3lafulXERGQFUwwJ7T8c1j8bcUwEDBRMTE5PbYDJ987CvNv61Uj6/Km5AUEha4tU8umfL+Z2A/kB3pxfBz1YSI1KOYrPszBxP5YrGejI0RVeJU2yutHUNOkkDJESN5GDiQJgxMGtvgeHQFnS4lzSrCAhbSesgso1AAgDUMkZg59d4dUF3SDZF62Xckur6hI1eWQyRJ3kk6jp2p1H3JOfsc2ck5yNxgx6EDb41OitbieEVne690aiLUlvYUMAFCszgKurUYIEZ3MVl221KGyARIkRis0FOwTCh0d1oLCgBkA1dW70NjUG5R8ANwW56n8vipwR+deHBscm4dyZGCCREghoUx6Y71dB9f0o4elZ1xyySqxa7aTXGuWZhIldQ9ObBBxstX1KAVUqCIIktpEwTzQ0DoAIBxRtE9++53IiYBgmMURLYBJEgmBuSYGwydhnHrS0dn4x8a8kWVmHIglc+1OdMAgsVER90dTnuUCqjFESDWOOUnJ2yRRAK8BVglBsBVd/f9CoUyJ2+vrFebJCjB3YzkLtA9WMj0zU3MAQPQZgCf/0TvhQxxkCgYjTUFRVV1ldRVV3JSTKjpnTBnPXpWNxvjgV4Ym2IMh7JJT9jUvnAkMSDkAAHEnFGMeXQJSo02uj3T8Z9Y2qjXCO/xUj45WKnhn3LDSyxImQCygypBIIIzO8YOk0RX2OkwNiQRHu1AGg9aN2F4biLTIAUcOuGK3ZM78yOGXbtB91AupIxB/vAYOwOkyCfozVNITTELaE4A3ZiIP4nufhRnj+tZuwpUACjYTtG52ER1rwUbevfPukzj0/GrmBUEUAgyIBPQZPQwMnb0qttSBncyY3iT7M+m1S+6zsTn1I9lfSWj5V57wJKrDGDLSdKdIOjmZt+UMu2T0orYHoe8PCp+seRkKDBxqOnV85HwNPcF4cqBgC2okF5M6mEy+FkTjE9BHrlcBaV/wBVck221BB7MMxBkAEgHAAkGIxuZ0ktwIKFmUQohm2nQoO++NMDPSqo5Z3ewl92mVBmSTAOo9S0aY6TEZ7GDSXD2mUHTcI1mYA0wzEkES3UmIJzMVfw+yrPcuuNLByraioWORtSk21uaTy6fNyowImr8fYSCjHpKiefrpKr/vB2wRv1imeiadijsSR9nJbUwKgMqDKgg9QZWQMc3aufv8P5dxgxh35tMiYgcwE807lupkk10V3cKSmZENp1ukFW8sqRpDTGSWJPSDWP4oqogcllPtNbZ0AVgulSBqEnTqCppLQO0kZDJ0IEUNhR7i5oJFKUYJhQmGaMRQyJo+BDoB8qKi0O3R1X50GWRdB8auo/91Cr0NFVPdSDkqlSB8KsE+v6VbT9fW1A1kfP8qtXlX0qSvSgMgWgapzmJA+8B7wYMYmNuleC6dRE6jJJMEn92QBMCBsKKBFSU+hP5Ggw0Jkl5AzqU9dhkE49Z71lcT4FbLAFGzJItMtsHbSBaNplSGyc5PY1rNwxAJAMCSBIJOMxKyNtqpaszDNEFJKZwZBGrbYd8CelGMnHoSUb7FuA4YKWGldZCSFARRAAwsQT+9uetMkxJG8dYj0239++aDfPOsETmATggGTj70fRpi+8gZAzv0FBvyMtIXYzORuBPUHqQB1AmN6OcTIIAiCYg/jv7wK9fcW0J6Ks8gEtJgKuQJJIqnkNpPmaIMalAc+vtloYz1Cr6Vl1ZiG3qNVeA2nV8eo7sYhunaq68qCZ1asiBsCRie2KxrLTVdUifu7D17wKjhf1i6pCj7qmZuZEqGA0hvQwTEDrRrdsEliDCqzNG+lBJAEbxijQLKpaLHAn3DFaoYi2TfCAIVAZjkauVsqCWwYhMklRTPh3B60koyEcoAkECOUzGTudRwPmTayVSUdy7Gfakk5OwLaQNsHBI23p0jnnOxXi0AUPqXQmglna2RdtnlJItqGTSrAK/QwCRWTxHDhRbSyoPl+WoAhgbblWV2cuulNIfn0t7I2BzscHwt6CWugsUKhwim5bJxyykEdfLgiAYgiluPul/MCXjaPmWUQXV8rS0ywJ/wDlCsSCAJjHWrJkaoCVJkc2htSny7XOGmLlwe0AGG79IOk7AZHiBbzTgAgkNEEYUAOHDy7EgSdK7byIFvErLrce5qHllmB5rhI0NJcrqfS6u0EALbURkHFKrYC5BJMKJMbKABGkARjeM7kzMh6Hir2DYUuwpl/rpQ2pEVYuwqrLVmr319ZoiG+oo6LQloyigyqCAU5wHBm6wUfOJj1pS2Pr63rS8OciSGUdTqIjEie+JnE0ErBOVIeZ7XCySxK/efSTBHQ6BJUTHQAwCc1e0UuTdKpjBLhVMKYZWmSjKDO5wRWTx3hx4h0fUERRv+r1kKjgtFxNCSGY6wRE4gyacscOltDpCBB5hUnWVAO7kkkm2oCjVJBOoA5kdDjGtHEpSb2IXXQ3StsqV8tWIBwh1upAnoQoaBgemKuq+lC8M4HzLty+S+m7pFvUhB8pRylQZIDEluaDkVqv4awiCCNUE/s49BzZwdIrnlHejthNJJMQg1WK0OK8Na2NRKssSSDBHvU5iOo+VKFh9fW1SaaLRkpdAz3j8vxivErIwxHbUIH4ZPy99SRQ4+VKOACQdR1E+z0OGJIUqgnYeoEb1CIIDLkHY7++O38xVkXS7DHPzD1EAMk74PTsZr1zhyAfLCqcyQBDHoXU4nu6wT1B3oi7A8YupfgA25iIKt7gwE/HtS3E+I24EGRqA1QSkkMdBuAaJxsSDTF4lkecRCmBoYDqqlteT0IQ+k9OSP8AaPOEF2vC4AoBVyZyYUc7QNAOldI+9G1Vxw5CNnXC0AOhwCXwdRP3p69fhFJ8dwTMAARBuDVGOXrv97uapwtlgnJ7Gs6Hj/dmSWCPr0mZEtJgbCmrIIXVJMEgzpnG+wAPvgUvRrvZDcwZgZYjTMkxGAZEkgRtBkSIM0895kWdNt2OkFjzW2VgSDIgsCFYAz6GCKTtHJzjoO5JJJH9OhpvgOK8tjI1agA05JAEL7U7DEf+6yYkk3tGpwVzVlEgEZtuY30iFaciJzgc3pQb/E3P7RbTQjJBJYa8AA6m1kwebk0rzTBOCA0XVeC9oeYM+yx5SYIDIZaZmQDkE8vWitxYSfMBBGSxVoOSQYAIJ3IJyJjOIojnki97gBpZGJCkFJVhJUicEz0xMzvkb0igZCLRZLkF9FnB84BFNtJZeTSxDcp5cwa0PHrjLZFxGjSynWpwQ2CMcrLsZzBE4IrIuXItBLt0hHBVgBNwMzKbblgpIMCTqJkYgzRQO0Z/H8KlwMOfUp1XbZDEM14IxUaJZmUwBbI+ZzWejhgrLBVgCCNiIxGMe6tbxUALcF1YKElDJ5tOlS1xR+0DIaJBYDLVlKRAgQIGIiPh091CRWHQErVHFFZqE1ZDALgqufx/0olwVRRRJm6r++j23mqFalR9f60GUQwh+uvyprheKZTymMzEkAkbHBEH3RSiUwlIPSY+viDZhVHY+Zcn3mSRjeSN6zfELD3mJuPFuQ3lISFdh7L3rrE3LxHQEgDEUwrf+vh3oszRU5IHpR7NYXdMQIW4IJ6TJhM7HMFv9TXOXLnEJfHl61YkqU1BSgliwi+yoqABeZLbCeuM7lvjFIi5qA2YwWDAxuvfbI/DetC7wukACHBGT5bFo9G9kH39qrjyJHHkxuxXhbl10Vbg5zo1CCqsZXOkGASdUiOhbAxSXiFoLcMAQRqwI2dlBA/eVQfx617i/ELajSnPcMnQum46n94W1Wyhg+1caFnYnFLWQdI1EloEmSc7BQTuFAAB9NhSZS2CLuyY61RhViarFc52geJEKSBLLzDHUdPiCRTGmPx+gagfX9K8SNzWMLXrYB1RkZn1HocbdTt0rNuWvN5QXS0r50gKrtp5wNMMoWcyYJ2EiaeYl9ZwUAI9Sx7GYAEZPuodlNII6NzbyATBJB6g7xiJiezRdCSVlOA4OBplpTBMKBvtCqMwNjNRxGBqIkqCIGASwCz2GD2xFF4e/DMWgDEDfUYM7TtIAAG870O5kwdyQWAAJAJAK7EYBycdaxqJs8KUmTJx0MYB2nYfRqzCi+XAAzjG8nbrQ3WiYi3eKmQSDHQ/h2Pxo/E8cr6ddtSyzDAle3Sd8bj8NqXIx796FRTFaTHB4jAgIFSDhDDyfvK2ysJ3iT3pi7xbBbro7lHQuXFu2pV1C+0SAXuTgKQY1YIgGsjV1qL3MrLOGjoCCRMGDIkHIPf0plKibxojjuJJKEKSwARixBLLLnWXmSVmMgk6t8coW99XTCgSWgASTJMDc+tV/GtYUqAMtAZKa0zQ3SE1406gNxIJMDlnVE4kSB1inSFbSE7gqopniLBUqGEFhK9ZAiTie+2Dv2oGis0Jps6IJRLVkkagGK/tAHT/ANUR3rS4DweV824yrbXmMjdVySxLBUXB36DpInav8cQ9q3jQ6GXbT5emDqJa43Od+VRgASdqPGzSy10csE+Puz/OiAfX1vW1Y8PsPaBTStuDpuc+NImHFzIEQc7rBBMVlJkAnrBPfPSkkqKQnyPW5H1/SiKK9H1+VTYtkkACSTHp8T9bYmplroMqiN4PSf8AUVF6wj+0A5mRqAIGOzb+/wDnTnE+GBAx1yygk8sDAysyTMTuOlJWyCJ3kfXqKVxa2aORSPJhdIwOwEDvsKkr3q0TVV9rTGAAcmBmY2z0O1DsayjWvrvUBZ9fdmiuq9SPcSAPlOfiTTVmxqIBwMkiCBgTFHsDdAbPhrvBAgHYmM+4bn4A1op+jFt1hzc3zB09QI5VMCDsYNJcA7m8lx4RGBUFnCFhGEtr95R1mB1ya2blwgCEYQyrDTIUMAXXQ0FdMxvOJqsInHlyS8MR4j9GyAPKYRsFbB6wFYCJgbEfEVhcXwonS68ykGG6EZU4wQdxkgx1rq+F4kXEkjBAJBIOlTkczDsASJkdKS8S4c3ItvGsAm0+eYCCVMiNsncRncVnD2NjztOpHPss/mREnHciqhAMCcx9Youk7nByPkYINVAqR2lSKFp+utGafraoZflHzogFGWaGyd6aK/OqMKIombeaqRTTJkUErvTGAhZ6fL8q2r9ixaTQ+pldtQUKfMBXSSJm2VAhfaIjVAmsi1uOme9P8TxIdbepA2kRvpEsYI/VtKj9XlWC5eRvNUic+TwKcULUppEBlZodA5HMogE3QFYFcR912kmpGnSCDyq7alK6sOpBBBYny/dqgjMVpcJaW4iiF0kBXQ5AbBO8lTs0g9j1NJ+IFFRg8+wIBBXV0RkwOsbSJj1mluiDrojibKtpcJ5rhWNtJDW3LaQTBMgQuwIg6oGoY59LDLysSWBkyCInIAmTAHfpFbAtfqjpksA7jlDOGAXzVBiFPlw2r3yBghG066w9zmEqDJgEdACCI7wO+JrPoaOmdpwvjZFsIyqwAK5O4OwaQZ2jHbY9Ff8A+I1w+bZFkMbbWlF5XvBRrnXb1MoQyxkznecGfcJZBZZ2JE+6R+BMCulvW3Cjy8MrW9RjVy64uLCqMlekDO4xlcbaZsyRi8LwYNpbaXHuWkGg6AreYy4aXCpqYkZWWHqYpbiLGiMnJjmGllIE8wz8/wAKrb4W/cuWF8l2/WM920yMtiyrapVLsgXWIIEgsN9hAOpc4QXStwutwMCtoIbaA5EwTcOskx7EgYAApp4xceSjMtKJGrbE+okavwmuj/SHxA2OENyz7KaMLEaZ2C+yCcCTsCSBNYnF8EFYABhIJ0tll0kTsBIz1FbHh3g6aNbwTEyx5UBWdUR+yd9toIqMNSormcZRUhDh+IcXbgSbrFEfQlw+XaR5gNkBSAvKgAw0mc014tw+leYgtylAdOpf2hqUAt1oS2rJFxVtL5I0mUkSzgNHk2goUjvq1YzvFTx/BqiatKp7OmNYZpjldXk6tzv0quVVsjjf5lZnEVZd5hSfn8NwcVK2+w+vdUNyiTXGelVl/N0giTnfPp8qrwXGO0WraoqlhqYAIoUZIACyWgHJYDO1LFTcMDCj2j+Xqa1PDLfPpURyOF6SSuM/GmjNpiZIR4tg7dsNxDFrdvU7BTMu7CAZLhsAgzpUQPU5rB/SW94gvFhbLX1UMotrbVfJKEnVqk6s7KoHeYrtOH4PTbRbuDpALCAYGfLZ15iImSDsc96rpvBbYa3rGpC+leSGZp0BcMEUKvxBrsxtx2zzcjT6AWbcDWF2YGLY1CIUXNNokADUCpeD1gCr8SAydAyjWs4MAgjcasGVIIGCDFGt8PEahbLD90EIwMeYpIBDadMqBvEkCTV7hwTICjLFsAYksTnUYkyRG/NgUrAmc54laGoOvsuJ32PX1nbfqKJ4d4ZrBZsKMf3j2xmNtt56V7jvEfNK6ARaU6gSIZznmg7LuQTkkgn1f4O8ECo/2YtKSZgBmdgAWH7RAEDee1QpcjtcpRxoJa8NtkfZD4qWO/cLjcTk/hVb3hdkjKhZODJT9ncPpBwSTkncAbUyb5OqAAVXVzAgqFIIhCMJo1AMuROJpC1+kFp50PacJy3CrgG22uNVyByJomJWNUAxirqDa6OVzlfYhxvgxXKEsM8pw/WI21EgTBAOcTWWy4+P0D2PpXUIxC6kDBCMqw8oxjKyeScGDCsDkKdwcZZS4MyIIXUVIdZIAZZWHUahIJKj92JpHD2LQzNakc0/al2Q/Xr603dSJBiQSDHcGJBOYx7+9AYVM6bAR8/r5U62lrJJOnyyBqOV0lgwHLLAg6veGMRBFK3FzRFur5V1HJVSEYvjkKssOQTGnKgn3TAEh4dk8iVWM2b620B128MFLasEmdOqRKz2zGd4ii8NxCXAXVSWypUgaoOAuk7gwIkQdXpFC4VbKqzPeVtalSigkMCVJGJZswRAxEiMGlrC20KMWnSVyXSCQpPMrBWhgI2gExP3qqr8HM0gXAhSXAZXUNqAyRGViXnUdLnJkiFnOQoVWxoUBiQGQxANzfAYrKLpMMs9AYmn+CW2LbFZKQoOvlCqchZI335pgxG5pAoEu3PNKhLjgrPoB5bKFEgLmYEaS24IpraA9s3OEvSIIweh/H86fva7ukMXuQeUMS6g4GrRHMwn70kTjTg18r/R/wC0H8a1/Na6Hxb7G37uA/8APSPHTKPJ8H1Tj+GYcPcCILn6tgEMjUukqdLKcmNM42x7ue4bh2v3bM2VtLZtFGB+8WUaUAHNHmKCVEHl5siCvZ/2i5/xFr/BxFcna+z4j/iG/wA23V6qKOSLcpfqd3xtxjd59wojlYALuWl8gywmdgAKe8O4+7cAs2rauAsNcYnRbViQFwCblwjUYWABBLbCuUG6f37X/hpTwb7S1/y/8jhK3pKLb/4VlNvHG/j7nU8V4clq4bXmstp7qXRYt2wxe4DqNsE8yAFVYg5jrFbV3w0MxJuMdJOksdQQ/eEgkiMjOYkTXyu/9on9xf5CmP0L+xsfxLv+XYrZofkixE3DaO34jkkHcEj+f8/5UiLDOTghRuYO/YDvQ/FN+I/uXP8AIFclwv2PDfwr3+barjWNM7YfUNpa9vudyqgAALA6YPz9T/qKqsgyJkdRuD0ri7P+yeIf3P8AzcTWpx/t2vdfoekr/csslyUff+jteH8cU4cQep3UnuVOQZjIBp3zbcTrWD674WIn47/nXJ8b9onub/t6yuP+1u/wx/h4ynx26OOUEzuLviVsA6dT9ggKA7wPMMR8DsDg1keIcU1082EG1tfYmZk4lsxjYbxNINtb/uX/APFw1I3vtX/hH/BaoyVtFMcYpXXg1RbMgdz7znt3rVbgw9qyXJUqYMIzSRqCiBEEBnO3ftWB4f8AYXP+KT/HWMd1/wCb/wBjwlCOPUmDNkZ21u0r22sFy8qwHI36sxmCTywR36kCud8F/Qw8Pca4SjsbNywtq3Z0ggAkElQuokKvORMxjqVG+z4H+He/yhR3+wt+7gf85K68apUcuR7v/eDpbfDBV8w25uEBdWnneFAgOCZ1GOYaQRMjBIrx11rNs6QSQYEAgNcfGVEA45iI2XchprnrntcZ/C43/Hbr5P47/tN7+Ne/xNSLFyvYYyto+siwYjS3XJGSZnUT1JMkn1qj2Wn2WjBOCP5V8aFQa34b5Ov1Pg+wvZb9ltPuJjsDiAYjOxOMdb2rVwE6NSvBKnQzEsJZVhVLQxGnY+1sdq+OHY/3fzWoXf400fp6d2JLJaaPqPDA+WjQcop27ifujSBnAGANoECrMG7N8jXyi3t8BU0X9P8AJlk10fUGtEnKk/8A1mPdIpq3w3mIi6SGtkqG0nlBnSDEnyyRpMDlhDmvkde+98G/k1FYPknOdn//2Q=="/>
          <p:cNvSpPr>
            <a:spLocks noChangeAspect="1" noChangeArrowheads="1"/>
          </p:cNvSpPr>
          <p:nvPr/>
        </p:nvSpPr>
        <p:spPr bwMode="auto">
          <a:xfrm>
            <a:off x="63500" y="-153988"/>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it-IT" altLang="it-IT" sz="1800">
              <a:latin typeface="Arial" charset="0"/>
            </a:endParaRPr>
          </a:p>
        </p:txBody>
      </p:sp>
      <p:sp>
        <p:nvSpPr>
          <p:cNvPr id="35845" name="AutoShape 14" descr="data:image/jpeg;base64,/9j/4AAQSkZJRgABAQAAAQABAAD/2wCEAAkGBhQSERUUExQWFRQWGBQVFBQXFRgXGBYYFxQVFBQUFBUYHCYeFxkjGRQVHy8gIycpLCwsFR4xNTAqNSYrLCkBCQoKDgwOGg8PGikkHyUsKSwsLCktKSksLCksKSkpLCwsLCksLCwqLCwsKSwsLCwsLCwsKSwsLCwsLCkpLCwsLP/AABEIAPAAngMBIgACEQEDEQH/xAAcAAABBQEBAQAAAAAAAAAAAAADAgQFBgcBAAj/xABAEAABAwIDBQUFBgQEBwAAAAABAAIRAyEEEjEFQVFhcQYTIoGhBzKRscEUI0JS0fAVYnLhJIKSohczU2Nzg7L/xAAaAQACAwEBAAAAAAAAAAAAAAACBAABAwUG/8QALhEAAgIBBAECBAUFAQAAAAAAAAECEQMEEiExQVFhBRMicRQzgZGhFTLR4fAj/9oADAMBAAIRAxEAPwDHAF5L7o8F0U+S1oAQupYold7k8FdEBFEqC/kEv7M7gbrrqDp0KlEsCV4I4wbuCJQwRcYgqUQayvFS7ezdd0ZaLzPFpHzScd2erURNWm5g0ktMTwnSeSvayEUF2UXI3iT0CkcHhqUQ+RNwfkFFT8kZH0sMS0u3AgHzR30pIAEmL+WqeV2iMrSAIGbqHGCPIpeFc1mgYXGRmeCYtuC2WzqzNt9jHCizrD3TqOXodU1A9VL0sGRLmuB4jTou4bANDgcwMR5+SPanXJVjinQmg10mdNfTkl0cY5pIJIbDfDJkTvt6pTcPlMA+CcwE6EafNFqUmvJuGx7pm8WMHzTkZR9TBr2I7aeEL5dHiaSHnWQRLXH1HwTmg6C07nNB8xAd9E8bh41PiMDygj42CRjMDIDQdLg/NFGMbtMpyfRWnbXkkwL9F5u1wNwTPu+S8WLjcjlIcnavAAeST/EUHKuwpT9S+AztpkpP2481xtNdLVNrJwO9nvqVagY0G+p4AalaLs/CCkAQG0wdJguidXDU+cKk9lnZap4lrgI42P0WgbK2bTqU8zsxeIJg6CYuCLjTnqubrJ5VJQg6tWP6SGOScpeB4dvUmQHOJM65QR8JKsGGxWHx1J1H3muEFrmCPTyPVQ9TsxTFRou4Oa3U6E3t5K17F7L0qBPdiJgc+J+SU0c8/wAyr88jGpjg+XauzF+03Yo4HEgVBNFwJpPH4o3GdCLSOijKPZyvXd4Mkf1aDpqtS9r5DcPSYTc1C4coaZ+YWW4faJpEFr4j96L0Saa5RxG34IfFYV9N5Y6zgYOqFldOqkNsbQFeqXgRIAMbzxRMLhMzQ4XgwRvVrGpPgtyaRHtFQLru8J/SU+xbZmLDh9EajR8GYaCCPOfqEawRboFz4IzuqkTKWKVUqSNEQT8+qfUBNEjffqN9+S2jp4PhgPKyFpUKx/GE5Gy6wEmoG/H97knB1CKrYuBr03qVxWGzw6ZBvy6fRa49PjkugJZJJlQDiFzKuyui65o0ehKavELrVZBYKUGJLV1jJNtVCiU2IPvqZ3THoZWo7AbFOqYtlbbmXiFl+y6kVqbR+bXnC1jYNIDD1Dq490D0zE6dQFzNX+dH7SHtN+XK/VErVq+JhiPdHwhXGj+FVBzScohWnA1y4wREadIS2j4yyv2Lz/2Iy/251L4Zv8jz8XN/RZNTol5gXWo+3N331Af9o+rlnGDrENIGpuT8gvQRV0jnHXYEMMAyZF06ZjW0gQLwHDqSo/NYyeKc7DwArV2g+7M33xeEa7pAv3POwLu6L3WnTzul4GpFON2vmM0epTvaFR1ao6mBZgIA6JviMoa2mPER8JOonetOnaB7JKlsqaLakkhxKFiSGCBvDg7zTh+Ny4HLvDi0fPyUJQdnEev6rZSb4AobitlLjxBarscKO5pZfyj5KkPow8NPG/xWjYbxUGxaDbpFlMbabKmk6MphKiERuFPL4hc7s9FzqGrOBEiV7uhxC73QH4x6q0Uc3JIcdxRhQ/M6J5FdNJtgHa6eEqUXY52AP8TR5vatv2DhopOEXOX0KyfsfsY1MVTIkhhD3SIAAI+pC2rAt8JPIep4LGeFSmpMNZdqcUOvshlumgU5Rb7vRR8zHQKTpblkscYu0E5trkxb24k/aqQ3d0D/AL3LN8PYrU/bRSBxFInQUp3bnLMswJsCZ0iAnl0hdAq7YJhT+wA1jA/fx3zwCjDgg1sumSbXt8VIUPdawWEnfoLT5laQaTBkrGuIeRVLwLGZ5zqCnmHoNgOi51PAItXDuqktY3M4+ENFzry4Rqp7B9i3d0e9eBUIPdsBtOXw5jv6BbxMpTS7KZi8T4MvAmP1TfZrocORk9E5xtCHFpEFs5+RJnKOJ0ScFhnF4aAJNz0GqBv6jTtCtoUPvA4CxMjpwVw2RifugOagqzWkibRa+/U/QLv27uhBcNeMTN5FltauzOrKu3Et4X6D6Ln2ng2ybteu5zxXN3DW0P8AaAT7oPmV4Vr+7Pxn4oTXEaHqiNeeMc96hBdODJvHU26kotKSTDTP5pNhuQmttx5orTumOBRJFF39mbD3lf8App3/APYLTxMei1PBjwkf0n1j6rN/ZhWJpV6ZaSBUpPa6fxkEAdIb6LS8Mx0G43bv7qm+SqJBrIjoCpNg0UZTLuR+IT0VoAkEeo9Eu+zUyX2yUM+JoAk5cj5jfDgYWfQGmbWsOA/utS9sFAHuXjXxid18uh8vVZ5s7s3UxcCk3Qw9xsxoibu3nkE5BKUeBe9vYxpVTUqW3w0cBz6q1bH7HVHuc+oTTZo0n3svIbp4nirJsLshRwsEDvKo/GRZv9I3fPon2MxgbJNy2JJ91smB1MkfFMRghXJm8IHgNmspNy0m5RvebuPPn525IxwpMzYxaDmBIOYOcYsY3afFK+9BEhp4xI+acgn9eaDNjyScdkq5V+69DDFmj9W5c+CgdrNntp56wb/zve/lqN1jr+qrWzaZtUJjfO+Vpu3NlitTdTP47t5VG3b8dFlOIxZY3JoZMjeCDBB81rP1GcMt0aHWP2iBUz2m8jnaPLeoN9cvcTKTXqzr8V2i0gfqsJT3OhlRSG5avLuddhL0ang5FFK1kLKjNKtFCRUK5mJSpulsaFdENQ9l1CMNOueq/MeAZTAAPm4/FaPhRu4wsy9lGAP3tS+WzG3MTq4gf6VqFBiqXYK5HrWp43RNaSO6oRoEvJpGqIDtRjGUWTUaHU6hbSeD7sPtJ8wB58lD4nENosY2lSfGcM7pgjKDfNmAgDrHVSvbfBirga4iXBhc3jLSHW8gfiqz2N2339CHGalLwv8A5mfhdztby5rfHzB7XyLZe1ZOBpDLXMHdFx/dRuPwkYZwMggZyREy095PCZappw/smlSsLtfabdQbfVb4N6xqM3b8isvzd0Ck7B7dgOFHE2cTDKmkgkZC8HSZ1HC/FWsOPekbso+aqdLsQKsfaXzlkMZTjMWySMzh8grfgsJkGkWAA4ACAJWuLco/UHqo41K4O7XP3FVqWYR+53FZV7Q9ld3XFYCG1pJ5VG2ePOx+K1J2NaH5Sb29YgdbhQ/a3Yn2jDvYB4j46fKo0WH+ZshauNqmK4cm2RjLRIXXPPFKpt1CRKTqjrCHU4+i4CvEolCJusE7CFU2IkJGdGptJWiBZ1j4/foprs92Vq4xwyNLWg+KoR4R04nkrD2T9nRqRUxAIbqKehP9Z3Dl8lpmFZSogMbAiwa0aeQUyThjVyYN30c2FsNmGotpsFh8TxJ5kqYphR9XaIbuJPBBqbTqOMMDW/zHxemi5uX4lpoP6po0jCT8E8xFDlBnaL4HiE7yBbrCbve8vnvam6wMDrEJWXxjSK/qD+VP0LG7DtO7XVZptPslV2fivtOHaX0CTnpt95rT7wjeBqOgVy+1VG6ucR1v8U8wm0Mxyum/GyLT/FdNOe2D5ZJYZNcoicPUDgC0y0gOaeIOi7UZOqlsVskEeDwkXA3c7KLxeHMFpkFd7HKznZYOPIyeALNyiNeW9MHY2TFIZyfefPhb+vRd/hkgipYOLjkEAuuCAY0AAAjmgUzVBOTK1oygA+FonUxxbHnZPRijmyyyfFHKmGbRPeVHZ6hIubASWtOUcgB8E/p1Q9rSJBddsi4I0JG7RApbOBIc4lz+J3f0N+vIKSoYCBL/AAjeBqf6jr5Ick1+oxhwSbuXBjvbvYn2fFlwEMrDO3gHExUb5Ov0cFW6WHJ3Lb+3PZwYvCOyDx0/vafGQIc3lmb6tCz3YuzA1skSTfyS7p8s6StKikuFyiUBNt6RlJKU2RcLnpNDDH9DDXgXPFaH2S7Jso5a1eC83a06MHE/zH0Va7A7KdVq944eFunAu3dYV7xGzTUs5ztSYaDoOM6JPVa14vog6fl+hk17WTFPajDmIqCAQ0wdCYhvW/VIfjG07N8RJvl3czyQ9lYZuHp2BBEmTo2bEjdJnzSX4Ro0JLpnNug7gV5bVqOXmeSTfv1/AzGbilUUPn4jLTzkAza5Q2bVpgS4ho4zOvE6BOKlEOp924Fw679QeqVgsPSblOXxMJO7e2LjzSq0GnlX/p92bLNJPmIJu0AXEFhAGj8zYI4xr80tu02zAk2BsDMceiVicNSqEusC6pTeSLWYACzoQNPNGoUQ15cwNMAiHSLagCOYUn8JgpJKa6+3+TZamL8BcJiy+zZPDgYSK2NLXRlgEXHPiFJ4ClTaDI8R1ubAmYB4TKaY7AucSbkagcOJlOr4Ptxr6rl3+gP4mKfXA82RtHN9243E5TpmA5J/icIHi/kVB4XAObUD2lrd0Fszynd15KepVzvHlw5L0+gU4YlCbtoSyyjJ2lwyqbT2ee9bJMNuALDqXcLacl77NaQIubltuMtA87qzYzDB4uJi4URjsW2kwvrPbTpjUkwOl9TyC66zNqhSGCMXaGlLDmbcpvLvMj5BMtv9psPghNd81I8NJpGc+Uw0cyqR2o9rTnTSwLco0NZw8R/8bdGjmb8gqQ2kSC+oS+o43LiSSeZNyVFbfJo3RaMT22xGPrZB4KABPdUz73J7rZulhyTfE1a4MNpOA5KMwdYUSCPPn+4Vpw+OFUBwOqynNXXgJLyZvRb4hPFOKOGLqgYNXWjnogA/qrX2A2b32LzkWpgv85hvqsoqy5OkXzZ+xjQo06TLAQahb7x3mDzNpUlhMW8y9wOWYyCnfqTrGiNRBm6dColsvwzFkd20/uZ49VKKppETS7SuL8pp8yLggdE2w23BUdVc2mAxkDi0yRJ6qxGm13vAHqPqh0Nj0WggUwA4y4XgnokX8Hkrqf8AA7HW4n3D+RlsbtDRc0vcMjpLTGhgwPNPcBj6Ly97DDmk94CDu0JXqnZ7DublNMZdYkx80in2Vw7WOY1rmhwInO6R0uso/DM64uP7By1GB8pM5jW0cVTexrnNeBPhsbXBA33CHsHawMUq5HeNuH7nifmNE4wvZTD0352NcHZcshztIi90fAdmabA4AudmJIzQS2dw9blV/Tc7a3NUV87CrpMlajqZI8TZtYmJCI/E0nQMwBOl48kyOxmeGPwCMxMkjgbJWI2MypExLYiJCeyYcu1qKXRmpY2+bCVsUIJFw2JvBF96e4d4Nw4GVGYXYJY4+KQZkGbyn+FwORpAE3tB9JWGlxaiGS8lV9wsjxuLUR8QIkLEfbVsqq3E06mZzqVRsNaScrHt94NG6RB+K2mm8ybQP3KqvtM2b3uAqGL0/vW/5fe/2l3wXag6YozBKTO7Fve3lKOJOgQ6jroReo5sKkOGvt5T8LqR2RjS0EfJRAcu0cRlJhYhEewrUfZbhoo1qn5ntYOjRJ9SswC1/wBnVOMEz+Z73esfRaYwJ9FsY5Ohgw4A3lNabpQn7Vz2YYaLF2+d5Hp8UbltAhieQlX4HKBmIE/u6FTjddRGH7QF9UUqgu4HI4SQQAD4juJlSmHRp2gMmNwlRIlgOghIfSjmhh6WHILYW1B+9tGXzSQSuNciNKGwtoqmCjtplIpvhd7xDYVJBi7QolJ25AY9Fa66pliqmqa4/D56b2EWc1zT5gj6oxC6VZSPljFUy1zmnVpI+BhNy6FL9q6YZjMQ3hVqD/cVDZlb7DCU6gP6IVQ3SHWKS6qd6ogLOVs3s+d/gKR/q/8Atyxhaz7OcWDgmtn3XvHlM/VHGkBPotr6rhReWxmDXloO8hpI8pVIp1zkce/LTleTlgBpytytNrQFZ8TtASC3Rsg8IOs8lmtCs41MpfAl7i4XIgDLfhAAvOiVeojkdw+x0/hkE1KMvYurWAYmjUIs6r3jXNmWgU2NcHDQt0PUq5Oqndx15LOdm7UNSqWsOYPzsYIgtLoHh5EyfJaZh6QaxrdcoAk74EJnHIx1+LpJhmooCBljRLaVbEEq7Gu3ce+jRzUw0vLmMaHTEucBeL6SmFXtQ9jKjXCm2tTfRY6HZ2RVJh4NjIDXeExoOKebfwveUmtAcfvaWbLqG5wCQRcROqFtPs2x9FlKnTAYatM1ADBLBIe4uNyY81VoKhbO0L2Nriq0OqUAy9MnLUNS1MAG7XTYjzUhhNpnK/vm92+m0PeA7MMpaTma60jwuHUdFG4PZdVuHFHu2h1F7HsfmGWvkfmGaLtcWi5IsU8/h9StTr94BTdVZ3TG5s2VoBgvIsSXOJMbgFG0XtD4XbRdRpVXUnMNR7GZHG7Q95a1xtwgxzTnZ+1HPe8OZlAL8hmcwY7K6eDp9Cm1PvqjGipRFMtqUXeGoHghrwXEWEADilfw97g8CWS9wadSGuqZnuI4ECPPmgbL2kvh6mdodxCWQh4UENh0TLoI3iZmN3REcUIVHzn22oUft2JJzSatQmDvzFV84Vm4n4qQ7QVS/E1nyIdVqEXH5yoxpvEhONr0MTj8MAbuJ5Ag+qbmiToU8fhiDqPj+iFHBZOIVjIv/cK6dgsdLK1LScrh0JDHfRUklSXZvaPc4hjj7pOV3Q7/ACMHyQ8P6X5LkrRsh2cXWBhgFgNZ3yVmHajZJpYhzKbidXuH5czrN9QtSwmIkLm0Nn03B78o7zIRni8C8FKZdLse/Hx6rw/9hYMzx20Z52IxxFSe7LnxFPcBl1g+cn9zoOHxNdrc1V9ybNGg4Cd6b9ldnUxh2GJcH1HyTfMXODvI8FP4ik2owtOh9OBCSyaPNkl8yMl11z/yN8mZTXPYbA48PEE3+aequ4bZxpiM0kGxjdwP73p/h9qw4NqWJ0O4rTS6u38vJ2jGUeLZMUijNTdr0Zrl0WykgwKK1yCCiNVF0Ga5LaUIIjSqIFBUd2j2kKGFrVT+Cm8+cWHmYHmn2ZZn7ae0fd0KeHafFVOd/JjDb4uj/SigrZGZDUcTqL7yOO9IEGOKIyv0uvVyP7phmIkUouvXHRIpuj+xTkVOPxRIjITOvEoZK9KUs3o07sN2j7ymKbj42W6jcVdKdYELBcBjnUXh7DcfA8QVp/Z/tSyu2xhw1bNx+qZi1Ne4vONclp2ZS7trmDQOJb0MH5kqQbUUPSxSd066zjj2R2l7rJJtZerYcPEfP6JmHynTKyXzYMeT+5GsW0FwdR7Tlddu4qSZUUeyojsqqoQUFSCH7aiK16ZsqIzaiKyDtrksOTUVEHG7UZSYXvcGtaJJNgFCDjaO02UKbqlR2VjAS4/vevnPtRt12LxNSs78Vmt/K0Wa34fMqd7cduXY12Rsig0+EfnP5nD5DcqiW+YTMI0jOTEU3DRLv1HBDNJKa6EYAU0hHBcDnttGYJdN+YQjMYUSRRWyuhLyriSGBEolDEuY4OYSCN4SSuZVFwQv/ZrbdWqyYzEWIBv1AOqsNDbW42O8Gx+BWZbE2scO+b5TrGo4ELR9m7Zp12jMGvG46n9QUD1ny5VlXHhh/h96uH7EvR2qOKd0tojiov8Ah1A+6S3z+iKzYfCoj/EYpdNGfyprtE1Txw4pwzGhQtLYr/8AqBPKGxjvqLKWfGvIShIlWY4cUQbR4Jvh9mU2+84u80/ZiKdMSA0AXLjFuZJ0SWTX4YeTZYZPwKptqOExlHE/pqsg7ebVqVsS9neE0mOytGgkABxtqZm6tnaj2hhwNHCnM8yHVR7rAdcv5neioGLpAQ3fvK302TJknuapegOSChH3IwshDiE4qUkkNsQL711kJMCW+RSHAhEBKQ4lWWJpvG6ycgENkTKDhsKXGwVx2VscOEObcfvcriVJmcQvZUsNXCEpRsJyLuVLDV5XRLONCLh6j2HNTcWnlv6hDhdYSEMoJqglJomsL2vrMPiaH89D6KYw/tBH4qbx0IKqbagRQQUlPQYp9x/YZjqpryXan7RaQ/DU+A/VE/4ls/DSqHzAVKpMBRA0Apf+k4PKf7hfjJexaq/tFxDrU6TWc3S4/QKMq46viD9/Vc4flmG/6RZM2VQdEkYu8QmMWhxY39EUvczlqJPtkxh2U2CzgOX1TTEOBdYyOKaVKe8G3BFYeS6GPHtFZz3HntPCyE8cLFOHIboK2MxpUE3Gu8JsSQU5r08twuiHX370XZOixdmsC13va66BaFgMCzIOPKyzPZ+1WtERBG8fXirRs7tOwtvqLaqwaP/Z"/>
          <p:cNvSpPr>
            <a:spLocks noChangeAspect="1" noChangeArrowheads="1"/>
          </p:cNvSpPr>
          <p:nvPr/>
        </p:nvSpPr>
        <p:spPr bwMode="auto">
          <a:xfrm>
            <a:off x="215900" y="-1588"/>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it-IT" altLang="it-IT" sz="1800">
              <a:latin typeface="Arial" charset="0"/>
            </a:endParaRPr>
          </a:p>
        </p:txBody>
      </p:sp>
      <p:sp>
        <p:nvSpPr>
          <p:cNvPr id="35846" name="Segnaposto numero diapositiva 25"/>
          <p:cNvSpPr txBox="1">
            <a:spLocks/>
          </p:cNvSpPr>
          <p:nvPr/>
        </p:nvSpPr>
        <p:spPr bwMode="auto">
          <a:xfrm>
            <a:off x="3800475" y="6308725"/>
            <a:ext cx="2311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fld id="{D22142E3-2D9D-445B-B55E-7026A794A360}" type="slidenum">
              <a:rPr lang="it-IT" altLang="it-IT" sz="1000">
                <a:solidFill>
                  <a:srgbClr val="898989"/>
                </a:solidFill>
                <a:latin typeface="Arial" charset="0"/>
                <a:cs typeface="Arial" charset="0"/>
              </a:rPr>
              <a:pPr algn="ctr" eaLnBrk="1" hangingPunct="1">
                <a:spcBef>
                  <a:spcPct val="0"/>
                </a:spcBef>
                <a:buFontTx/>
                <a:buNone/>
              </a:pPr>
              <a:t>15</a:t>
            </a:fld>
            <a:endParaRPr lang="it-IT" altLang="it-IT" sz="1000">
              <a:solidFill>
                <a:srgbClr val="898989"/>
              </a:solidFill>
              <a:latin typeface="Arial" charset="0"/>
              <a:cs typeface="Arial" charset="0"/>
            </a:endParaRPr>
          </a:p>
        </p:txBody>
      </p:sp>
      <p:sp>
        <p:nvSpPr>
          <p:cNvPr id="35849" name="Rettangolo 5"/>
          <p:cNvSpPr>
            <a:spLocks noChangeArrowheads="1"/>
          </p:cNvSpPr>
          <p:nvPr/>
        </p:nvSpPr>
        <p:spPr bwMode="auto">
          <a:xfrm>
            <a:off x="503238" y="1403350"/>
            <a:ext cx="440848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ts val="600"/>
              </a:spcBef>
              <a:buFontTx/>
              <a:buNone/>
            </a:pPr>
            <a:r>
              <a:rPr lang="it-IT" altLang="it-IT" sz="1200" i="1" dirty="0">
                <a:latin typeface="Arial" charset="0"/>
                <a:cs typeface="Arial" charset="0"/>
              </a:rPr>
              <a:t>Elementi di attrattività del territorio </a:t>
            </a:r>
          </a:p>
        </p:txBody>
      </p:sp>
      <p:sp>
        <p:nvSpPr>
          <p:cNvPr id="21" name="Segnaposto numero diapositiva 2"/>
          <p:cNvSpPr>
            <a:spLocks noGrp="1"/>
          </p:cNvSpPr>
          <p:nvPr>
            <p:ph type="sldNum" sz="quarter" idx="10"/>
          </p:nvPr>
        </p:nvSpPr>
        <p:spPr>
          <a:xfrm>
            <a:off x="7099300" y="6399213"/>
            <a:ext cx="2311400" cy="365125"/>
          </a:xfrm>
        </p:spPr>
        <p:txBody>
          <a:bodyPr/>
          <a:lstStyle/>
          <a:p>
            <a:pPr>
              <a:defRPr/>
            </a:pPr>
            <a:fld id="{95E82E84-58B0-4BC1-9588-3FEFE64775A7}" type="slidenum">
              <a:rPr lang="it-IT" smtClean="0"/>
              <a:pPr>
                <a:defRPr/>
              </a:pPr>
              <a:t>15</a:t>
            </a:fld>
            <a:endParaRPr lang="it-IT" dirty="0"/>
          </a:p>
        </p:txBody>
      </p:sp>
      <p:pic>
        <p:nvPicPr>
          <p:cNvPr id="2" name="Immagine 1">
            <a:extLst>
              <a:ext uri="{FF2B5EF4-FFF2-40B4-BE49-F238E27FC236}">
                <a16:creationId xmlns:a16="http://schemas.microsoft.com/office/drawing/2014/main" id="{B9E98C80-692B-6BBC-DA44-019FB2920D3B}"/>
              </a:ext>
            </a:extLst>
          </p:cNvPr>
          <p:cNvPicPr>
            <a:picLocks noChangeAspect="1"/>
          </p:cNvPicPr>
          <p:nvPr/>
        </p:nvPicPr>
        <p:blipFill>
          <a:blip r:embed="rId3"/>
          <a:stretch>
            <a:fillRect/>
          </a:stretch>
        </p:blipFill>
        <p:spPr>
          <a:xfrm>
            <a:off x="8255000" y="483395"/>
            <a:ext cx="966085" cy="972254"/>
          </a:xfrm>
          <a:prstGeom prst="rect">
            <a:avLst/>
          </a:prstGeom>
        </p:spPr>
      </p:pic>
      <p:pic>
        <p:nvPicPr>
          <p:cNvPr id="3" name="Immagine 2">
            <a:extLst>
              <a:ext uri="{FF2B5EF4-FFF2-40B4-BE49-F238E27FC236}">
                <a16:creationId xmlns:a16="http://schemas.microsoft.com/office/drawing/2014/main" id="{60D578B1-E593-A39A-9016-7DA8FA82BE2C}"/>
              </a:ext>
            </a:extLst>
          </p:cNvPr>
          <p:cNvPicPr>
            <a:picLocks noChangeAspect="1"/>
          </p:cNvPicPr>
          <p:nvPr/>
        </p:nvPicPr>
        <p:blipFill>
          <a:blip r:embed="rId4"/>
          <a:stretch>
            <a:fillRect/>
          </a:stretch>
        </p:blipFill>
        <p:spPr>
          <a:xfrm>
            <a:off x="8841432" y="1052736"/>
            <a:ext cx="164606" cy="134124"/>
          </a:xfrm>
          <a:prstGeom prst="rect">
            <a:avLst/>
          </a:prstGeom>
        </p:spPr>
      </p:pic>
      <p:sp>
        <p:nvSpPr>
          <p:cNvPr id="4" name="Rettangolo 3">
            <a:extLst>
              <a:ext uri="{FF2B5EF4-FFF2-40B4-BE49-F238E27FC236}">
                <a16:creationId xmlns:a16="http://schemas.microsoft.com/office/drawing/2014/main" id="{E79604F5-C12F-7950-ABA7-C4F83FA3BE2C}"/>
              </a:ext>
            </a:extLst>
          </p:cNvPr>
          <p:cNvSpPr/>
          <p:nvPr/>
        </p:nvSpPr>
        <p:spPr>
          <a:xfrm>
            <a:off x="8049344" y="404664"/>
            <a:ext cx="432048" cy="21602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4">
            <a:extLst>
              <a:ext uri="{FF2B5EF4-FFF2-40B4-BE49-F238E27FC236}">
                <a16:creationId xmlns:a16="http://schemas.microsoft.com/office/drawing/2014/main" id="{2AA0D2E8-0FF4-15C2-47DB-8752D8603934}"/>
              </a:ext>
            </a:extLst>
          </p:cNvPr>
          <p:cNvSpPr/>
          <p:nvPr/>
        </p:nvSpPr>
        <p:spPr>
          <a:xfrm>
            <a:off x="9006038" y="1340768"/>
            <a:ext cx="339450" cy="18314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6" name="Immagine 5">
            <a:extLst>
              <a:ext uri="{FF2B5EF4-FFF2-40B4-BE49-F238E27FC236}">
                <a16:creationId xmlns:a16="http://schemas.microsoft.com/office/drawing/2014/main" id="{723E794F-AC88-2B95-887B-B631058D1AB3}"/>
              </a:ext>
            </a:extLst>
          </p:cNvPr>
          <p:cNvPicPr>
            <a:picLocks noChangeAspect="1"/>
          </p:cNvPicPr>
          <p:nvPr/>
        </p:nvPicPr>
        <p:blipFill>
          <a:blip r:embed="rId5"/>
          <a:stretch>
            <a:fillRect/>
          </a:stretch>
        </p:blipFill>
        <p:spPr>
          <a:xfrm>
            <a:off x="547190" y="1721069"/>
            <a:ext cx="2876550" cy="1885950"/>
          </a:xfrm>
          <a:prstGeom prst="rect">
            <a:avLst/>
          </a:prstGeom>
        </p:spPr>
      </p:pic>
      <p:pic>
        <p:nvPicPr>
          <p:cNvPr id="7" name="Immagine 6">
            <a:extLst>
              <a:ext uri="{FF2B5EF4-FFF2-40B4-BE49-F238E27FC236}">
                <a16:creationId xmlns:a16="http://schemas.microsoft.com/office/drawing/2014/main" id="{187E2CE6-0DC9-4F35-AAAE-7AA4F474055D}"/>
              </a:ext>
            </a:extLst>
          </p:cNvPr>
          <p:cNvPicPr>
            <a:picLocks noChangeAspect="1"/>
          </p:cNvPicPr>
          <p:nvPr/>
        </p:nvPicPr>
        <p:blipFill>
          <a:blip r:embed="rId6"/>
          <a:stretch>
            <a:fillRect/>
          </a:stretch>
        </p:blipFill>
        <p:spPr>
          <a:xfrm>
            <a:off x="6887193" y="4335387"/>
            <a:ext cx="2534122" cy="1863325"/>
          </a:xfrm>
          <a:prstGeom prst="rect">
            <a:avLst/>
          </a:prstGeom>
        </p:spPr>
      </p:pic>
      <p:pic>
        <p:nvPicPr>
          <p:cNvPr id="8" name="Immagine 7">
            <a:extLst>
              <a:ext uri="{FF2B5EF4-FFF2-40B4-BE49-F238E27FC236}">
                <a16:creationId xmlns:a16="http://schemas.microsoft.com/office/drawing/2014/main" id="{8F3A93A2-827E-FA63-B6C3-AD0098CA050A}"/>
              </a:ext>
            </a:extLst>
          </p:cNvPr>
          <p:cNvPicPr>
            <a:picLocks noChangeAspect="1"/>
          </p:cNvPicPr>
          <p:nvPr/>
        </p:nvPicPr>
        <p:blipFill>
          <a:blip r:embed="rId7"/>
          <a:stretch>
            <a:fillRect/>
          </a:stretch>
        </p:blipFill>
        <p:spPr>
          <a:xfrm>
            <a:off x="6887193" y="1705363"/>
            <a:ext cx="2534122" cy="1898744"/>
          </a:xfrm>
          <a:prstGeom prst="rect">
            <a:avLst/>
          </a:prstGeom>
        </p:spPr>
      </p:pic>
      <p:pic>
        <p:nvPicPr>
          <p:cNvPr id="9" name="Immagine 8">
            <a:extLst>
              <a:ext uri="{FF2B5EF4-FFF2-40B4-BE49-F238E27FC236}">
                <a16:creationId xmlns:a16="http://schemas.microsoft.com/office/drawing/2014/main" id="{FF2D8F52-36E6-A89B-BA2C-D9132A680838}"/>
              </a:ext>
            </a:extLst>
          </p:cNvPr>
          <p:cNvPicPr>
            <a:picLocks noChangeAspect="1"/>
          </p:cNvPicPr>
          <p:nvPr/>
        </p:nvPicPr>
        <p:blipFill>
          <a:blip r:embed="rId8"/>
          <a:stretch>
            <a:fillRect/>
          </a:stretch>
        </p:blipFill>
        <p:spPr>
          <a:xfrm>
            <a:off x="3886622" y="1713216"/>
            <a:ext cx="2537688" cy="1883038"/>
          </a:xfrm>
          <a:prstGeom prst="rect">
            <a:avLst/>
          </a:prstGeom>
        </p:spPr>
      </p:pic>
      <p:pic>
        <p:nvPicPr>
          <p:cNvPr id="10" name="Immagine 9">
            <a:extLst>
              <a:ext uri="{FF2B5EF4-FFF2-40B4-BE49-F238E27FC236}">
                <a16:creationId xmlns:a16="http://schemas.microsoft.com/office/drawing/2014/main" id="{29C76D84-08AD-04B5-D257-3B7E4FC7D874}"/>
              </a:ext>
            </a:extLst>
          </p:cNvPr>
          <p:cNvPicPr>
            <a:picLocks noChangeAspect="1"/>
          </p:cNvPicPr>
          <p:nvPr/>
        </p:nvPicPr>
        <p:blipFill>
          <a:blip r:embed="rId9"/>
          <a:stretch>
            <a:fillRect/>
          </a:stretch>
        </p:blipFill>
        <p:spPr>
          <a:xfrm>
            <a:off x="547190" y="4332867"/>
            <a:ext cx="2811611" cy="1879263"/>
          </a:xfrm>
          <a:prstGeom prst="rect">
            <a:avLst/>
          </a:prstGeom>
        </p:spPr>
      </p:pic>
      <p:pic>
        <p:nvPicPr>
          <p:cNvPr id="11" name="Immagine 10">
            <a:extLst>
              <a:ext uri="{FF2B5EF4-FFF2-40B4-BE49-F238E27FC236}">
                <a16:creationId xmlns:a16="http://schemas.microsoft.com/office/drawing/2014/main" id="{D1552329-57A2-5577-313D-79015789A1DF}"/>
              </a:ext>
            </a:extLst>
          </p:cNvPr>
          <p:cNvPicPr>
            <a:picLocks noChangeAspect="1"/>
          </p:cNvPicPr>
          <p:nvPr/>
        </p:nvPicPr>
        <p:blipFill>
          <a:blip r:embed="rId10"/>
          <a:stretch>
            <a:fillRect/>
          </a:stretch>
        </p:blipFill>
        <p:spPr>
          <a:xfrm>
            <a:off x="4450803" y="4313488"/>
            <a:ext cx="1409326" cy="1908348"/>
          </a:xfrm>
          <a:prstGeom prst="rect">
            <a:avLst/>
          </a:prstGeom>
        </p:spPr>
      </p:pic>
      <p:sp>
        <p:nvSpPr>
          <p:cNvPr id="12" name="Rettangolo 5">
            <a:extLst>
              <a:ext uri="{FF2B5EF4-FFF2-40B4-BE49-F238E27FC236}">
                <a16:creationId xmlns:a16="http://schemas.microsoft.com/office/drawing/2014/main" id="{C0FA4A70-8206-89E4-137E-07B7729E9393}"/>
              </a:ext>
            </a:extLst>
          </p:cNvPr>
          <p:cNvSpPr>
            <a:spLocks noChangeArrowheads="1"/>
          </p:cNvSpPr>
          <p:nvPr/>
        </p:nvSpPr>
        <p:spPr bwMode="auto">
          <a:xfrm>
            <a:off x="860912" y="4099811"/>
            <a:ext cx="440848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ts val="600"/>
              </a:spcBef>
              <a:buFontTx/>
              <a:buNone/>
            </a:pPr>
            <a:r>
              <a:rPr lang="it-IT" altLang="it-IT" sz="1200" i="1" dirty="0">
                <a:latin typeface="Arial" charset="0"/>
                <a:cs typeface="Arial" charset="0"/>
              </a:rPr>
              <a:t>Vista del Borgo di Malamocco </a:t>
            </a:r>
          </a:p>
        </p:txBody>
      </p:sp>
      <p:sp>
        <p:nvSpPr>
          <p:cNvPr id="13" name="Rettangolo 5">
            <a:extLst>
              <a:ext uri="{FF2B5EF4-FFF2-40B4-BE49-F238E27FC236}">
                <a16:creationId xmlns:a16="http://schemas.microsoft.com/office/drawing/2014/main" id="{389A869F-7811-4511-7F03-6015055EF2A4}"/>
              </a:ext>
            </a:extLst>
          </p:cNvPr>
          <p:cNvSpPr>
            <a:spLocks noChangeArrowheads="1"/>
          </p:cNvSpPr>
          <p:nvPr/>
        </p:nvSpPr>
        <p:spPr bwMode="auto">
          <a:xfrm>
            <a:off x="4075796" y="3632840"/>
            <a:ext cx="440848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ts val="600"/>
              </a:spcBef>
              <a:buFontTx/>
              <a:buNone/>
            </a:pPr>
            <a:r>
              <a:rPr lang="it-IT" altLang="it-IT" sz="1200" i="1" dirty="0">
                <a:latin typeface="Arial" charset="0"/>
                <a:cs typeface="Arial" charset="0"/>
              </a:rPr>
              <a:t>Oasi WWF – Spiaggia Alberoni </a:t>
            </a:r>
          </a:p>
        </p:txBody>
      </p:sp>
      <p:sp>
        <p:nvSpPr>
          <p:cNvPr id="14" name="Rettangolo 5">
            <a:extLst>
              <a:ext uri="{FF2B5EF4-FFF2-40B4-BE49-F238E27FC236}">
                <a16:creationId xmlns:a16="http://schemas.microsoft.com/office/drawing/2014/main" id="{945D1B73-E9F8-5970-3671-7D3FD2C6B476}"/>
              </a:ext>
            </a:extLst>
          </p:cNvPr>
          <p:cNvSpPr>
            <a:spLocks noChangeArrowheads="1"/>
          </p:cNvSpPr>
          <p:nvPr/>
        </p:nvSpPr>
        <p:spPr bwMode="auto">
          <a:xfrm>
            <a:off x="4520952" y="4064033"/>
            <a:ext cx="440848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ts val="600"/>
              </a:spcBef>
              <a:buFontTx/>
              <a:buNone/>
            </a:pPr>
            <a:r>
              <a:rPr lang="it-IT" altLang="it-IT" sz="1200" i="1" dirty="0">
                <a:latin typeface="Arial" charset="0"/>
                <a:cs typeface="Arial" charset="0"/>
              </a:rPr>
              <a:t>Cimitero ebraico</a:t>
            </a:r>
          </a:p>
        </p:txBody>
      </p:sp>
      <p:sp>
        <p:nvSpPr>
          <p:cNvPr id="15" name="Rettangolo 5">
            <a:extLst>
              <a:ext uri="{FF2B5EF4-FFF2-40B4-BE49-F238E27FC236}">
                <a16:creationId xmlns:a16="http://schemas.microsoft.com/office/drawing/2014/main" id="{AF827AB9-6D9F-FD32-D1B7-37BDF55231A3}"/>
              </a:ext>
            </a:extLst>
          </p:cNvPr>
          <p:cNvSpPr>
            <a:spLocks noChangeArrowheads="1"/>
          </p:cNvSpPr>
          <p:nvPr/>
        </p:nvSpPr>
        <p:spPr bwMode="auto">
          <a:xfrm>
            <a:off x="7394590" y="3610871"/>
            <a:ext cx="440848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ts val="600"/>
              </a:spcBef>
              <a:buFontTx/>
              <a:buNone/>
            </a:pPr>
            <a:r>
              <a:rPr lang="it-IT" altLang="it-IT" sz="1200" i="1" dirty="0">
                <a:latin typeface="Arial" charset="0"/>
                <a:cs typeface="Arial" charset="0"/>
              </a:rPr>
              <a:t>Chiesa S. Nicolò </a:t>
            </a:r>
          </a:p>
        </p:txBody>
      </p:sp>
      <p:sp>
        <p:nvSpPr>
          <p:cNvPr id="18" name="Rettangolo 5">
            <a:extLst>
              <a:ext uri="{FF2B5EF4-FFF2-40B4-BE49-F238E27FC236}">
                <a16:creationId xmlns:a16="http://schemas.microsoft.com/office/drawing/2014/main" id="{F04ACC5E-9B2A-F769-92B3-C13080CC3E1B}"/>
              </a:ext>
            </a:extLst>
          </p:cNvPr>
          <p:cNvSpPr>
            <a:spLocks noChangeArrowheads="1"/>
          </p:cNvSpPr>
          <p:nvPr/>
        </p:nvSpPr>
        <p:spPr bwMode="auto">
          <a:xfrm>
            <a:off x="7187019" y="4085932"/>
            <a:ext cx="440848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ts val="600"/>
              </a:spcBef>
              <a:buFontTx/>
              <a:buNone/>
            </a:pPr>
            <a:r>
              <a:rPr lang="it-IT" altLang="it-IT" sz="1200" i="1" dirty="0">
                <a:latin typeface="Arial" charset="0"/>
                <a:cs typeface="Arial" charset="0"/>
              </a:rPr>
              <a:t>Tempio votivo della Pace</a:t>
            </a:r>
          </a:p>
        </p:txBody>
      </p:sp>
      <p:sp>
        <p:nvSpPr>
          <p:cNvPr id="19" name="Rettangolo 5">
            <a:extLst>
              <a:ext uri="{FF2B5EF4-FFF2-40B4-BE49-F238E27FC236}">
                <a16:creationId xmlns:a16="http://schemas.microsoft.com/office/drawing/2014/main" id="{2013CA82-6F9B-46E7-1DBD-4E68502CCEAF}"/>
              </a:ext>
            </a:extLst>
          </p:cNvPr>
          <p:cNvSpPr>
            <a:spLocks noChangeArrowheads="1"/>
          </p:cNvSpPr>
          <p:nvPr/>
        </p:nvSpPr>
        <p:spPr bwMode="auto">
          <a:xfrm>
            <a:off x="746979" y="3610871"/>
            <a:ext cx="440848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ts val="600"/>
              </a:spcBef>
              <a:buFontTx/>
              <a:buNone/>
            </a:pPr>
            <a:r>
              <a:rPr lang="it-IT" altLang="it-IT" sz="1200" i="1" dirty="0">
                <a:latin typeface="Arial" charset="0"/>
                <a:cs typeface="Arial" charset="0"/>
              </a:rPr>
              <a:t>Mostra internazionale del Cinema </a:t>
            </a:r>
          </a:p>
        </p:txBody>
      </p:sp>
    </p:spTree>
    <p:extLst>
      <p:ext uri="{BB962C8B-B14F-4D97-AF65-F5344CB8AC3E}">
        <p14:creationId xmlns:p14="http://schemas.microsoft.com/office/powerpoint/2010/main" val="90088075"/>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Text Box 4"/>
          <p:cNvSpPr txBox="1">
            <a:spLocks noChangeArrowheads="1"/>
          </p:cNvSpPr>
          <p:nvPr/>
        </p:nvSpPr>
        <p:spPr bwMode="auto">
          <a:xfrm>
            <a:off x="540000" y="260648"/>
            <a:ext cx="74453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50000"/>
              </a:spcBef>
              <a:buFontTx/>
              <a:buNone/>
            </a:pPr>
            <a:r>
              <a:rPr lang="it-IT" altLang="it-IT" sz="2200" b="1" dirty="0">
                <a:latin typeface="Swis721 Lt BT" pitchFamily="34" charset="0"/>
              </a:rPr>
              <a:t>3. Immobile</a:t>
            </a:r>
          </a:p>
        </p:txBody>
      </p:sp>
      <p:sp>
        <p:nvSpPr>
          <p:cNvPr id="37892" name="Rettangolo 5"/>
          <p:cNvSpPr>
            <a:spLocks noChangeArrowheads="1"/>
          </p:cNvSpPr>
          <p:nvPr/>
        </p:nvSpPr>
        <p:spPr bwMode="auto">
          <a:xfrm>
            <a:off x="540000" y="720000"/>
            <a:ext cx="42338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ts val="600"/>
              </a:spcBef>
              <a:buFontTx/>
              <a:buNone/>
            </a:pPr>
            <a:r>
              <a:rPr lang="it-IT" altLang="it-IT" sz="1400" dirty="0">
                <a:latin typeface="Arial" charset="0"/>
                <a:cs typeface="Arial" charset="0"/>
              </a:rPr>
              <a:t>3.1 Localizzazione</a:t>
            </a:r>
          </a:p>
        </p:txBody>
      </p:sp>
      <p:sp>
        <p:nvSpPr>
          <p:cNvPr id="37893" name="CasellaDiTesto 457"/>
          <p:cNvSpPr txBox="1">
            <a:spLocks noChangeArrowheads="1"/>
          </p:cNvSpPr>
          <p:nvPr/>
        </p:nvSpPr>
        <p:spPr bwMode="auto">
          <a:xfrm>
            <a:off x="514350" y="1412776"/>
            <a:ext cx="87788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it-IT" sz="1100" b="1">
                <a:latin typeface="Arial" charset="0"/>
              </a:rPr>
              <a:t>LEGENDA</a:t>
            </a:r>
          </a:p>
        </p:txBody>
      </p:sp>
      <p:sp>
        <p:nvSpPr>
          <p:cNvPr id="37894" name="CasellaDiTesto 474"/>
          <p:cNvSpPr txBox="1">
            <a:spLocks noChangeArrowheads="1"/>
          </p:cNvSpPr>
          <p:nvPr/>
        </p:nvSpPr>
        <p:spPr bwMode="auto">
          <a:xfrm>
            <a:off x="501807" y="5531264"/>
            <a:ext cx="2550698"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ct val="0"/>
              </a:spcBef>
              <a:buFontTx/>
              <a:buNone/>
            </a:pPr>
            <a:r>
              <a:rPr lang="it-IT" altLang="it-IT" sz="900" i="1" dirty="0">
                <a:latin typeface="Arial" charset="0"/>
              </a:rPr>
              <a:t>Lido di Venezia – Località Alberoni - VENEZIA</a:t>
            </a:r>
          </a:p>
        </p:txBody>
      </p:sp>
      <p:sp>
        <p:nvSpPr>
          <p:cNvPr id="37896" name="CasellaDiTesto 390"/>
          <p:cNvSpPr txBox="1">
            <a:spLocks noChangeArrowheads="1"/>
          </p:cNvSpPr>
          <p:nvPr/>
        </p:nvSpPr>
        <p:spPr bwMode="auto">
          <a:xfrm>
            <a:off x="503238" y="5206901"/>
            <a:ext cx="7588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it-IT" sz="1000" u="sng">
                <a:latin typeface="Arial" charset="0"/>
              </a:rPr>
              <a:t>La località</a:t>
            </a:r>
          </a:p>
        </p:txBody>
      </p:sp>
      <p:grpSp>
        <p:nvGrpSpPr>
          <p:cNvPr id="37897" name="Gruppo 350"/>
          <p:cNvGrpSpPr>
            <a:grpSpLocks noChangeAspect="1"/>
          </p:cNvGrpSpPr>
          <p:nvPr/>
        </p:nvGrpSpPr>
        <p:grpSpPr bwMode="auto">
          <a:xfrm>
            <a:off x="503238" y="1723926"/>
            <a:ext cx="2789237" cy="3446462"/>
            <a:chOff x="541338" y="1890713"/>
            <a:chExt cx="2789346" cy="3446355"/>
          </a:xfrm>
        </p:grpSpPr>
        <p:sp>
          <p:nvSpPr>
            <p:cNvPr id="146" name="Rettangolo 145"/>
            <p:cNvSpPr/>
            <p:nvPr/>
          </p:nvSpPr>
          <p:spPr>
            <a:xfrm>
              <a:off x="744546" y="3068601"/>
              <a:ext cx="479444" cy="144458"/>
            </a:xfrm>
            <a:prstGeom prst="rect">
              <a:avLst/>
            </a:prstGeom>
            <a:solidFill>
              <a:schemeClr val="bg1">
                <a:lumMod val="6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a:p>
          </p:txBody>
        </p:sp>
        <p:sp>
          <p:nvSpPr>
            <p:cNvPr id="147" name="Rettangolo 146"/>
            <p:cNvSpPr/>
            <p:nvPr/>
          </p:nvSpPr>
          <p:spPr>
            <a:xfrm>
              <a:off x="749308" y="2632052"/>
              <a:ext cx="479444" cy="142871"/>
            </a:xfrm>
            <a:prstGeom prst="rect">
              <a:avLst/>
            </a:prstGeom>
            <a:solidFill>
              <a:schemeClr val="bg1">
                <a:lumMod val="6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a:p>
          </p:txBody>
        </p:sp>
        <p:sp>
          <p:nvSpPr>
            <p:cNvPr id="148" name="Rettangolo 147"/>
            <p:cNvSpPr/>
            <p:nvPr/>
          </p:nvSpPr>
          <p:spPr>
            <a:xfrm>
              <a:off x="754071" y="2425683"/>
              <a:ext cx="469918" cy="142871"/>
            </a:xfrm>
            <a:prstGeom prst="rect">
              <a:avLst/>
            </a:prstGeom>
            <a:solidFill>
              <a:schemeClr val="bg1">
                <a:lumMod val="6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a:p>
          </p:txBody>
        </p:sp>
        <p:sp>
          <p:nvSpPr>
            <p:cNvPr id="151" name="Figura a mano libera 150"/>
            <p:cNvSpPr/>
            <p:nvPr/>
          </p:nvSpPr>
          <p:spPr>
            <a:xfrm>
              <a:off x="752483" y="2493944"/>
              <a:ext cx="473093" cy="0"/>
            </a:xfrm>
            <a:custGeom>
              <a:avLst/>
              <a:gdLst>
                <a:gd name="connsiteX0" fmla="*/ 0 w 474133"/>
                <a:gd name="connsiteY0" fmla="*/ 0 h 0"/>
                <a:gd name="connsiteX1" fmla="*/ 474133 w 474133"/>
                <a:gd name="connsiteY1" fmla="*/ 0 h 0"/>
              </a:gdLst>
              <a:ahLst/>
              <a:cxnLst>
                <a:cxn ang="0">
                  <a:pos x="connsiteX0" y="connsiteY0"/>
                </a:cxn>
                <a:cxn ang="0">
                  <a:pos x="connsiteX1" y="connsiteY1"/>
                </a:cxn>
              </a:cxnLst>
              <a:rect l="l" t="t" r="r" b="b"/>
              <a:pathLst>
                <a:path w="474133">
                  <a:moveTo>
                    <a:pt x="0" y="0"/>
                  </a:moveTo>
                  <a:lnTo>
                    <a:pt x="474133" y="0"/>
                  </a:ln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153" name="Figura a mano libera 152"/>
            <p:cNvSpPr/>
            <p:nvPr/>
          </p:nvSpPr>
          <p:spPr>
            <a:xfrm>
              <a:off x="752483" y="2700313"/>
              <a:ext cx="474682" cy="0"/>
            </a:xfrm>
            <a:custGeom>
              <a:avLst/>
              <a:gdLst>
                <a:gd name="connsiteX0" fmla="*/ 0 w 474133"/>
                <a:gd name="connsiteY0" fmla="*/ 0 h 0"/>
                <a:gd name="connsiteX1" fmla="*/ 474133 w 474133"/>
                <a:gd name="connsiteY1" fmla="*/ 0 h 0"/>
              </a:gdLst>
              <a:ahLst/>
              <a:cxnLst>
                <a:cxn ang="0">
                  <a:pos x="connsiteX0" y="connsiteY0"/>
                </a:cxn>
                <a:cxn ang="0">
                  <a:pos x="connsiteX1" y="connsiteY1"/>
                </a:cxn>
              </a:cxnLst>
              <a:rect l="l" t="t" r="r" b="b"/>
              <a:pathLst>
                <a:path w="474133">
                  <a:moveTo>
                    <a:pt x="0" y="0"/>
                  </a:moveTo>
                  <a:lnTo>
                    <a:pt x="474133" y="0"/>
                  </a:lnTo>
                </a:path>
              </a:pathLst>
            </a:custGeom>
            <a:ln w="19050">
              <a:solidFill>
                <a:srgbClr val="FFFF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t-IT"/>
            </a:p>
          </p:txBody>
        </p:sp>
        <p:sp>
          <p:nvSpPr>
            <p:cNvPr id="155" name="Ovale 21"/>
            <p:cNvSpPr>
              <a:spLocks noChangeAspect="1" noChangeArrowheads="1"/>
            </p:cNvSpPr>
            <p:nvPr/>
          </p:nvSpPr>
          <p:spPr bwMode="auto">
            <a:xfrm>
              <a:off x="1165249" y="3355930"/>
              <a:ext cx="71441" cy="71436"/>
            </a:xfrm>
            <a:prstGeom prst="ellipse">
              <a:avLst/>
            </a:prstGeom>
            <a:solidFill>
              <a:schemeClr val="accent1">
                <a:lumMod val="50000"/>
              </a:schemeClr>
            </a:solidFill>
            <a:ln w="9525" algn="ctr">
              <a:solidFill>
                <a:srgbClr val="00B0F0"/>
              </a:solidFill>
              <a:round/>
              <a:headEnd/>
              <a:tailEnd/>
            </a:ln>
          </p:spPr>
          <p:txBody>
            <a:bodyPr wrap="none" anchor="ctr"/>
            <a:lstStyle/>
            <a:p>
              <a:pPr>
                <a:defRPr/>
              </a:pPr>
              <a:endParaRPr lang="it-IT" sz="700" b="1">
                <a:solidFill>
                  <a:srgbClr val="000000"/>
                </a:solidFill>
              </a:endParaRPr>
            </a:p>
          </p:txBody>
        </p:sp>
        <p:sp>
          <p:nvSpPr>
            <p:cNvPr id="156" name="Ovale 21"/>
            <p:cNvSpPr>
              <a:spLocks noChangeAspect="1" noChangeArrowheads="1"/>
            </p:cNvSpPr>
            <p:nvPr/>
          </p:nvSpPr>
          <p:spPr bwMode="auto">
            <a:xfrm>
              <a:off x="1168425" y="3548012"/>
              <a:ext cx="71441" cy="71435"/>
            </a:xfrm>
            <a:prstGeom prst="ellipse">
              <a:avLst/>
            </a:prstGeom>
            <a:solidFill>
              <a:srgbClr val="00B0F0"/>
            </a:solidFill>
            <a:ln w="9525" algn="ctr">
              <a:solidFill>
                <a:schemeClr val="accent1">
                  <a:lumMod val="50000"/>
                </a:schemeClr>
              </a:solidFill>
              <a:round/>
              <a:headEnd/>
              <a:tailEnd/>
            </a:ln>
          </p:spPr>
          <p:txBody>
            <a:bodyPr wrap="none" anchor="ctr"/>
            <a:lstStyle/>
            <a:p>
              <a:pPr>
                <a:defRPr/>
              </a:pPr>
              <a:endParaRPr lang="it-IT" sz="700" b="1">
                <a:solidFill>
                  <a:srgbClr val="000000"/>
                </a:solidFill>
              </a:endParaRPr>
            </a:p>
          </p:txBody>
        </p:sp>
        <p:sp>
          <p:nvSpPr>
            <p:cNvPr id="157" name="Ovale 21"/>
            <p:cNvSpPr>
              <a:spLocks noChangeAspect="1" noChangeArrowheads="1"/>
            </p:cNvSpPr>
            <p:nvPr/>
          </p:nvSpPr>
          <p:spPr bwMode="auto">
            <a:xfrm>
              <a:off x="1163662" y="4078220"/>
              <a:ext cx="71440" cy="71435"/>
            </a:xfrm>
            <a:prstGeom prst="ellipse">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162" name="Figura a mano libera 161"/>
            <p:cNvSpPr/>
            <p:nvPr/>
          </p:nvSpPr>
          <p:spPr>
            <a:xfrm>
              <a:off x="750896" y="3144799"/>
              <a:ext cx="473093" cy="0"/>
            </a:xfrm>
            <a:custGeom>
              <a:avLst/>
              <a:gdLst>
                <a:gd name="connsiteX0" fmla="*/ 0 w 474133"/>
                <a:gd name="connsiteY0" fmla="*/ 0 h 0"/>
                <a:gd name="connsiteX1" fmla="*/ 474133 w 474133"/>
                <a:gd name="connsiteY1" fmla="*/ 0 h 0"/>
              </a:gdLst>
              <a:ahLst/>
              <a:cxnLst>
                <a:cxn ang="0">
                  <a:pos x="connsiteX0" y="connsiteY0"/>
                </a:cxn>
                <a:cxn ang="0">
                  <a:pos x="connsiteX1" y="connsiteY1"/>
                </a:cxn>
              </a:cxnLst>
              <a:rect l="l" t="t" r="r" b="b"/>
              <a:pathLst>
                <a:path w="474133">
                  <a:moveTo>
                    <a:pt x="0" y="0"/>
                  </a:moveTo>
                  <a:lnTo>
                    <a:pt x="474133" y="0"/>
                  </a:lnTo>
                </a:path>
              </a:pathLst>
            </a:custGeom>
            <a:ln w="12700">
              <a:solidFill>
                <a:srgbClr val="0070C0"/>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t-IT"/>
            </a:p>
          </p:txBody>
        </p:sp>
        <p:sp>
          <p:nvSpPr>
            <p:cNvPr id="37923" name="CasellaDiTesto 465"/>
            <p:cNvSpPr txBox="1">
              <a:spLocks noChangeArrowheads="1"/>
            </p:cNvSpPr>
            <p:nvPr/>
          </p:nvSpPr>
          <p:spPr bwMode="auto">
            <a:xfrm>
              <a:off x="1246188" y="2343150"/>
              <a:ext cx="13779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it-IT" sz="900">
                  <a:latin typeface="Arial" charset="0"/>
                </a:rPr>
                <a:t>Viabilità principale (SS)</a:t>
              </a:r>
            </a:p>
            <a:p>
              <a:pPr eaLnBrk="1" hangingPunct="1">
                <a:spcBef>
                  <a:spcPct val="0"/>
                </a:spcBef>
                <a:buFontTx/>
                <a:buNone/>
              </a:pPr>
              <a:endParaRPr lang="it-IT" altLang="it-IT" sz="900">
                <a:latin typeface="Arial" charset="0"/>
              </a:endParaRPr>
            </a:p>
          </p:txBody>
        </p:sp>
        <p:sp>
          <p:nvSpPr>
            <p:cNvPr id="37924" name="CasellaDiTesto 466"/>
            <p:cNvSpPr txBox="1">
              <a:spLocks noChangeArrowheads="1"/>
            </p:cNvSpPr>
            <p:nvPr/>
          </p:nvSpPr>
          <p:spPr bwMode="auto">
            <a:xfrm>
              <a:off x="1247775" y="3986213"/>
              <a:ext cx="1068388"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ct val="0"/>
                </a:spcBef>
                <a:buFontTx/>
                <a:buNone/>
              </a:pPr>
              <a:r>
                <a:rPr lang="it-IT" altLang="it-IT" sz="900">
                  <a:latin typeface="Arial" charset="0"/>
                </a:rPr>
                <a:t>Comuni principali</a:t>
              </a:r>
            </a:p>
          </p:txBody>
        </p:sp>
        <p:sp>
          <p:nvSpPr>
            <p:cNvPr id="37925" name="CasellaDiTesto 469"/>
            <p:cNvSpPr txBox="1">
              <a:spLocks noChangeArrowheads="1"/>
            </p:cNvSpPr>
            <p:nvPr/>
          </p:nvSpPr>
          <p:spPr bwMode="auto">
            <a:xfrm>
              <a:off x="1252538" y="2573338"/>
              <a:ext cx="1479966"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it-IT" sz="900">
                  <a:latin typeface="Arial" charset="0"/>
                </a:rPr>
                <a:t>Viabilità secondaria (SP)</a:t>
              </a:r>
              <a:endParaRPr lang="it-IT" altLang="it-IT" sz="900">
                <a:solidFill>
                  <a:srgbClr val="FF0000"/>
                </a:solidFill>
                <a:latin typeface="Arial" charset="0"/>
              </a:endParaRPr>
            </a:p>
          </p:txBody>
        </p:sp>
        <p:sp>
          <p:nvSpPr>
            <p:cNvPr id="37926" name="CasellaDiTesto 470"/>
            <p:cNvSpPr txBox="1">
              <a:spLocks noChangeArrowheads="1"/>
            </p:cNvSpPr>
            <p:nvPr/>
          </p:nvSpPr>
          <p:spPr bwMode="auto">
            <a:xfrm>
              <a:off x="1254125" y="3021013"/>
              <a:ext cx="133350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it-IT" sz="900">
                  <a:latin typeface="Arial" charset="0"/>
                </a:rPr>
                <a:t>Collegamenti via mare</a:t>
              </a:r>
            </a:p>
          </p:txBody>
        </p:sp>
        <p:sp>
          <p:nvSpPr>
            <p:cNvPr id="37927" name="CasellaDiTesto 471"/>
            <p:cNvSpPr txBox="1">
              <a:spLocks noChangeArrowheads="1"/>
            </p:cNvSpPr>
            <p:nvPr/>
          </p:nvSpPr>
          <p:spPr bwMode="auto">
            <a:xfrm>
              <a:off x="1263650" y="3265488"/>
              <a:ext cx="90963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it-IT" sz="900">
                  <a:latin typeface="Arial" charset="0"/>
                </a:rPr>
                <a:t>Porti principali</a:t>
              </a:r>
            </a:p>
          </p:txBody>
        </p:sp>
        <p:sp>
          <p:nvSpPr>
            <p:cNvPr id="37928" name="CasellaDiTesto 472"/>
            <p:cNvSpPr txBox="1">
              <a:spLocks noChangeArrowheads="1"/>
            </p:cNvSpPr>
            <p:nvPr/>
          </p:nvSpPr>
          <p:spPr bwMode="auto">
            <a:xfrm>
              <a:off x="1263650" y="3467100"/>
              <a:ext cx="81438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it-IT" sz="900">
                  <a:latin typeface="Arial" charset="0"/>
                </a:rPr>
                <a:t>Porti turistici</a:t>
              </a:r>
            </a:p>
          </p:txBody>
        </p:sp>
        <p:sp>
          <p:nvSpPr>
            <p:cNvPr id="37929" name="CasellaDiTesto 473"/>
            <p:cNvSpPr txBox="1">
              <a:spLocks noChangeArrowheads="1"/>
            </p:cNvSpPr>
            <p:nvPr/>
          </p:nvSpPr>
          <p:spPr bwMode="auto">
            <a:xfrm>
              <a:off x="1263650" y="4770437"/>
              <a:ext cx="144783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it-IT" sz="900">
                  <a:latin typeface="Arial" charset="0"/>
                </a:rPr>
                <a:t>Localizzazione del bene</a:t>
              </a:r>
            </a:p>
          </p:txBody>
        </p:sp>
        <p:sp>
          <p:nvSpPr>
            <p:cNvPr id="37930" name="CasellaDiTesto 638"/>
            <p:cNvSpPr txBox="1">
              <a:spLocks noChangeArrowheads="1"/>
            </p:cNvSpPr>
            <p:nvPr/>
          </p:nvSpPr>
          <p:spPr bwMode="auto">
            <a:xfrm>
              <a:off x="541338" y="1890713"/>
              <a:ext cx="1674812"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it-IT" sz="1000" u="sng">
                  <a:latin typeface="Arial" charset="0"/>
                </a:rPr>
                <a:t>Il territorio e i collegamenti</a:t>
              </a:r>
            </a:p>
          </p:txBody>
        </p:sp>
        <p:sp>
          <p:nvSpPr>
            <p:cNvPr id="199" name="Ovale 21"/>
            <p:cNvSpPr>
              <a:spLocks noChangeAspect="1" noChangeArrowheads="1"/>
            </p:cNvSpPr>
            <p:nvPr/>
          </p:nvSpPr>
          <p:spPr bwMode="auto">
            <a:xfrm>
              <a:off x="1141436" y="4860833"/>
              <a:ext cx="71440" cy="73023"/>
            </a:xfrm>
            <a:prstGeom prst="ellipse">
              <a:avLst/>
            </a:prstGeom>
            <a:solidFill>
              <a:schemeClr val="tx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37932" name="CasellaDiTesto 554"/>
            <p:cNvSpPr txBox="1">
              <a:spLocks noChangeArrowheads="1"/>
            </p:cNvSpPr>
            <p:nvPr/>
          </p:nvSpPr>
          <p:spPr bwMode="auto">
            <a:xfrm>
              <a:off x="1235239" y="4458232"/>
              <a:ext cx="2095445"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ct val="0"/>
                </a:spcBef>
                <a:buFontTx/>
                <a:buNone/>
              </a:pPr>
              <a:r>
                <a:rPr lang="it-IT" altLang="it-IT" sz="900">
                  <a:latin typeface="Arial" charset="0"/>
                </a:rPr>
                <a:t>Centro urbano di riferimento del bene</a:t>
              </a:r>
            </a:p>
          </p:txBody>
        </p:sp>
        <p:sp>
          <p:nvSpPr>
            <p:cNvPr id="186" name="Rettangolo 185"/>
            <p:cNvSpPr>
              <a:spLocks noChangeAspect="1"/>
            </p:cNvSpPr>
            <p:nvPr/>
          </p:nvSpPr>
          <p:spPr>
            <a:xfrm>
              <a:off x="946166" y="4449684"/>
              <a:ext cx="273061" cy="26351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187" name="Figura a mano libera 186"/>
            <p:cNvSpPr/>
            <p:nvPr/>
          </p:nvSpPr>
          <p:spPr>
            <a:xfrm>
              <a:off x="628653" y="5337068"/>
              <a:ext cx="2409919" cy="0"/>
            </a:xfrm>
            <a:custGeom>
              <a:avLst/>
              <a:gdLst>
                <a:gd name="connsiteX0" fmla="*/ 0 w 2409825"/>
                <a:gd name="connsiteY0" fmla="*/ 0 h 0"/>
                <a:gd name="connsiteX1" fmla="*/ 2409825 w 2409825"/>
                <a:gd name="connsiteY1" fmla="*/ 0 h 0"/>
              </a:gdLst>
              <a:ahLst/>
              <a:cxnLst>
                <a:cxn ang="0">
                  <a:pos x="connsiteX0" y="connsiteY0"/>
                </a:cxn>
                <a:cxn ang="0">
                  <a:pos x="connsiteX1" y="connsiteY1"/>
                </a:cxn>
              </a:cxnLst>
              <a:rect l="l" t="t" r="r" b="b"/>
              <a:pathLst>
                <a:path w="2409825">
                  <a:moveTo>
                    <a:pt x="0" y="0"/>
                  </a:moveTo>
                  <a:lnTo>
                    <a:pt x="2409825" y="0"/>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t-IT"/>
            </a:p>
          </p:txBody>
        </p:sp>
        <p:sp>
          <p:nvSpPr>
            <p:cNvPr id="188" name="Ovale 21"/>
            <p:cNvSpPr>
              <a:spLocks noChangeAspect="1" noChangeArrowheads="1"/>
            </p:cNvSpPr>
            <p:nvPr/>
          </p:nvSpPr>
          <p:spPr bwMode="auto">
            <a:xfrm>
              <a:off x="1174775" y="4254427"/>
              <a:ext cx="71441" cy="73023"/>
            </a:xfrm>
            <a:prstGeom prst="ellipse">
              <a:avLst/>
            </a:prstGeom>
            <a:solidFill>
              <a:schemeClr val="accent2">
                <a:lumMod val="40000"/>
                <a:lumOff val="60000"/>
              </a:schemeClr>
            </a:solid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37936" name="CasellaDiTesto 157"/>
            <p:cNvSpPr txBox="1">
              <a:spLocks noChangeArrowheads="1"/>
            </p:cNvSpPr>
            <p:nvPr/>
          </p:nvSpPr>
          <p:spPr bwMode="auto">
            <a:xfrm>
              <a:off x="1257300" y="4184650"/>
              <a:ext cx="12874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ct val="0"/>
                </a:spcBef>
                <a:buFontTx/>
                <a:buNone/>
              </a:pPr>
              <a:r>
                <a:rPr lang="it-IT" altLang="it-IT" sz="900">
                  <a:latin typeface="Arial" charset="0"/>
                </a:rPr>
                <a:t>Altri comuni o frazioni</a:t>
              </a:r>
            </a:p>
          </p:txBody>
        </p:sp>
        <p:sp>
          <p:nvSpPr>
            <p:cNvPr id="190" name="Rettangolo 189"/>
            <p:cNvSpPr/>
            <p:nvPr/>
          </p:nvSpPr>
          <p:spPr>
            <a:xfrm>
              <a:off x="744546" y="2849533"/>
              <a:ext cx="479444" cy="142871"/>
            </a:xfrm>
            <a:prstGeom prst="rect">
              <a:avLst/>
            </a:prstGeom>
            <a:solidFill>
              <a:schemeClr val="bg1">
                <a:lumMod val="6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a:p>
          </p:txBody>
        </p:sp>
        <p:sp>
          <p:nvSpPr>
            <p:cNvPr id="191" name="Figura a mano libera 190"/>
            <p:cNvSpPr/>
            <p:nvPr/>
          </p:nvSpPr>
          <p:spPr>
            <a:xfrm>
              <a:off x="747721" y="2917793"/>
              <a:ext cx="474681" cy="0"/>
            </a:xfrm>
            <a:custGeom>
              <a:avLst/>
              <a:gdLst>
                <a:gd name="connsiteX0" fmla="*/ 0 w 474133"/>
                <a:gd name="connsiteY0" fmla="*/ 0 h 0"/>
                <a:gd name="connsiteX1" fmla="*/ 474133 w 474133"/>
                <a:gd name="connsiteY1" fmla="*/ 0 h 0"/>
              </a:gdLst>
              <a:ahLst/>
              <a:cxnLst>
                <a:cxn ang="0">
                  <a:pos x="connsiteX0" y="connsiteY0"/>
                </a:cxn>
                <a:cxn ang="0">
                  <a:pos x="connsiteX1" y="connsiteY1"/>
                </a:cxn>
              </a:cxnLst>
              <a:rect l="l" t="t" r="r" b="b"/>
              <a:pathLst>
                <a:path w="474133">
                  <a:moveTo>
                    <a:pt x="0" y="0"/>
                  </a:moveTo>
                  <a:lnTo>
                    <a:pt x="474133" y="0"/>
                  </a:lnTo>
                </a:path>
              </a:pathLst>
            </a:custGeom>
            <a:ln w="190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t-IT"/>
            </a:p>
          </p:txBody>
        </p:sp>
        <p:sp>
          <p:nvSpPr>
            <p:cNvPr id="37939" name="CasellaDiTesto 469"/>
            <p:cNvSpPr txBox="1">
              <a:spLocks noChangeArrowheads="1"/>
            </p:cNvSpPr>
            <p:nvPr/>
          </p:nvSpPr>
          <p:spPr bwMode="auto">
            <a:xfrm>
              <a:off x="1247775" y="2790825"/>
              <a:ext cx="1135063"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it-IT" sz="900">
                  <a:latin typeface="Arial" charset="0"/>
                </a:rPr>
                <a:t>Viabilità ferroviaria</a:t>
              </a:r>
            </a:p>
          </p:txBody>
        </p:sp>
        <p:pic>
          <p:nvPicPr>
            <p:cNvPr id="37940" name="Picture 53" descr="Aere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6000" y="3729038"/>
              <a:ext cx="2127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7941" name="CasellaDiTesto 470"/>
            <p:cNvSpPr txBox="1">
              <a:spLocks noChangeArrowheads="1"/>
            </p:cNvSpPr>
            <p:nvPr/>
          </p:nvSpPr>
          <p:spPr bwMode="auto">
            <a:xfrm>
              <a:off x="1247775" y="3725863"/>
              <a:ext cx="1139825"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it-IT" sz="900">
                  <a:latin typeface="Arial" charset="0"/>
                </a:rPr>
                <a:t>Aeroporti principali</a:t>
              </a:r>
            </a:p>
          </p:txBody>
        </p:sp>
        <p:sp>
          <p:nvSpPr>
            <p:cNvPr id="195" name="Rettangolo 194"/>
            <p:cNvSpPr/>
            <p:nvPr/>
          </p:nvSpPr>
          <p:spPr>
            <a:xfrm>
              <a:off x="752483" y="2211378"/>
              <a:ext cx="469918" cy="142871"/>
            </a:xfrm>
            <a:prstGeom prst="rect">
              <a:avLst/>
            </a:prstGeom>
            <a:solidFill>
              <a:schemeClr val="bg1">
                <a:lumMod val="6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a:p>
          </p:txBody>
        </p:sp>
        <p:sp>
          <p:nvSpPr>
            <p:cNvPr id="196" name="Figura a mano libera 195"/>
            <p:cNvSpPr/>
            <p:nvPr/>
          </p:nvSpPr>
          <p:spPr>
            <a:xfrm>
              <a:off x="750896" y="2279638"/>
              <a:ext cx="473093" cy="0"/>
            </a:xfrm>
            <a:custGeom>
              <a:avLst/>
              <a:gdLst>
                <a:gd name="connsiteX0" fmla="*/ 0 w 474133"/>
                <a:gd name="connsiteY0" fmla="*/ 0 h 0"/>
                <a:gd name="connsiteX1" fmla="*/ 474133 w 474133"/>
                <a:gd name="connsiteY1" fmla="*/ 0 h 0"/>
              </a:gdLst>
              <a:ahLst/>
              <a:cxnLst>
                <a:cxn ang="0">
                  <a:pos x="connsiteX0" y="connsiteY0"/>
                </a:cxn>
                <a:cxn ang="0">
                  <a:pos x="connsiteX1" y="connsiteY1"/>
                </a:cxn>
              </a:cxnLst>
              <a:rect l="l" t="t" r="r" b="b"/>
              <a:pathLst>
                <a:path w="474133">
                  <a:moveTo>
                    <a:pt x="0" y="0"/>
                  </a:moveTo>
                  <a:lnTo>
                    <a:pt x="474133" y="0"/>
                  </a:lnTo>
                </a:path>
              </a:pathLst>
            </a:cu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37944" name="CasellaDiTesto 465"/>
            <p:cNvSpPr txBox="1">
              <a:spLocks noChangeArrowheads="1"/>
            </p:cNvSpPr>
            <p:nvPr/>
          </p:nvSpPr>
          <p:spPr bwMode="auto">
            <a:xfrm>
              <a:off x="1244600" y="2128838"/>
              <a:ext cx="17811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it-IT" sz="900">
                  <a:latin typeface="Arial" charset="0"/>
                </a:rPr>
                <a:t>Viabilità principale (Autostrada)</a:t>
              </a:r>
            </a:p>
            <a:p>
              <a:pPr eaLnBrk="1" hangingPunct="1">
                <a:spcBef>
                  <a:spcPct val="0"/>
                </a:spcBef>
                <a:buFontTx/>
                <a:buNone/>
              </a:pPr>
              <a:endParaRPr lang="it-IT" altLang="it-IT" sz="900">
                <a:latin typeface="Arial" charset="0"/>
              </a:endParaRPr>
            </a:p>
          </p:txBody>
        </p:sp>
      </p:grpSp>
      <p:sp>
        <p:nvSpPr>
          <p:cNvPr id="218" name="Figura a mano libera 217"/>
          <p:cNvSpPr/>
          <p:nvPr/>
        </p:nvSpPr>
        <p:spPr>
          <a:xfrm>
            <a:off x="4498975" y="1439863"/>
            <a:ext cx="830263" cy="2873375"/>
          </a:xfrm>
          <a:custGeom>
            <a:avLst/>
            <a:gdLst>
              <a:gd name="connsiteX0" fmla="*/ 608390 w 830337"/>
              <a:gd name="connsiteY0" fmla="*/ 0 h 2703286"/>
              <a:gd name="connsiteX1" fmla="*/ 630161 w 830337"/>
              <a:gd name="connsiteY1" fmla="*/ 54428 h 2703286"/>
              <a:gd name="connsiteX2" fmla="*/ 579361 w 830337"/>
              <a:gd name="connsiteY2" fmla="*/ 83457 h 2703286"/>
              <a:gd name="connsiteX3" fmla="*/ 455990 w 830337"/>
              <a:gd name="connsiteY3" fmla="*/ 116114 h 2703286"/>
              <a:gd name="connsiteX4" fmla="*/ 419704 w 830337"/>
              <a:gd name="connsiteY4" fmla="*/ 217714 h 2703286"/>
              <a:gd name="connsiteX5" fmla="*/ 387047 w 830337"/>
              <a:gd name="connsiteY5" fmla="*/ 239485 h 2703286"/>
              <a:gd name="connsiteX6" fmla="*/ 339876 w 830337"/>
              <a:gd name="connsiteY6" fmla="*/ 239485 h 2703286"/>
              <a:gd name="connsiteX7" fmla="*/ 260047 w 830337"/>
              <a:gd name="connsiteY7" fmla="*/ 239485 h 2703286"/>
              <a:gd name="connsiteX8" fmla="*/ 198361 w 830337"/>
              <a:gd name="connsiteY8" fmla="*/ 272142 h 2703286"/>
              <a:gd name="connsiteX9" fmla="*/ 140304 w 830337"/>
              <a:gd name="connsiteY9" fmla="*/ 322942 h 2703286"/>
              <a:gd name="connsiteX10" fmla="*/ 74990 w 830337"/>
              <a:gd name="connsiteY10" fmla="*/ 366485 h 2703286"/>
              <a:gd name="connsiteX11" fmla="*/ 24190 w 830337"/>
              <a:gd name="connsiteY11" fmla="*/ 413657 h 2703286"/>
              <a:gd name="connsiteX12" fmla="*/ 2419 w 830337"/>
              <a:gd name="connsiteY12" fmla="*/ 464457 h 2703286"/>
              <a:gd name="connsiteX13" fmla="*/ 38704 w 830337"/>
              <a:gd name="connsiteY13" fmla="*/ 508000 h 2703286"/>
              <a:gd name="connsiteX14" fmla="*/ 45961 w 830337"/>
              <a:gd name="connsiteY14" fmla="*/ 547914 h 2703286"/>
              <a:gd name="connsiteX15" fmla="*/ 89504 w 830337"/>
              <a:gd name="connsiteY15" fmla="*/ 533400 h 2703286"/>
              <a:gd name="connsiteX16" fmla="*/ 147561 w 830337"/>
              <a:gd name="connsiteY16" fmla="*/ 529771 h 2703286"/>
              <a:gd name="connsiteX17" fmla="*/ 234647 w 830337"/>
              <a:gd name="connsiteY17" fmla="*/ 562428 h 2703286"/>
              <a:gd name="connsiteX18" fmla="*/ 270933 w 830337"/>
              <a:gd name="connsiteY18" fmla="*/ 573314 h 2703286"/>
              <a:gd name="connsiteX19" fmla="*/ 281819 w 830337"/>
              <a:gd name="connsiteY19" fmla="*/ 635000 h 2703286"/>
              <a:gd name="connsiteX20" fmla="*/ 336247 w 830337"/>
              <a:gd name="connsiteY20" fmla="*/ 649514 h 2703286"/>
              <a:gd name="connsiteX21" fmla="*/ 379790 w 830337"/>
              <a:gd name="connsiteY21" fmla="*/ 624114 h 2703286"/>
              <a:gd name="connsiteX22" fmla="*/ 474133 w 830337"/>
              <a:gd name="connsiteY22" fmla="*/ 602342 h 2703286"/>
              <a:gd name="connsiteX23" fmla="*/ 503161 w 830337"/>
              <a:gd name="connsiteY23" fmla="*/ 580571 h 2703286"/>
              <a:gd name="connsiteX24" fmla="*/ 539447 w 830337"/>
              <a:gd name="connsiteY24" fmla="*/ 602342 h 2703286"/>
              <a:gd name="connsiteX25" fmla="*/ 532190 w 830337"/>
              <a:gd name="connsiteY25" fmla="*/ 642257 h 2703286"/>
              <a:gd name="connsiteX26" fmla="*/ 528561 w 830337"/>
              <a:gd name="connsiteY26" fmla="*/ 714828 h 2703286"/>
              <a:gd name="connsiteX27" fmla="*/ 499533 w 830337"/>
              <a:gd name="connsiteY27" fmla="*/ 751114 h 2703286"/>
              <a:gd name="connsiteX28" fmla="*/ 445104 w 830337"/>
              <a:gd name="connsiteY28" fmla="*/ 762000 h 2703286"/>
              <a:gd name="connsiteX29" fmla="*/ 328990 w 830337"/>
              <a:gd name="connsiteY29" fmla="*/ 863600 h 2703286"/>
              <a:gd name="connsiteX30" fmla="*/ 343504 w 830337"/>
              <a:gd name="connsiteY30" fmla="*/ 918028 h 2703286"/>
              <a:gd name="connsiteX31" fmla="*/ 372533 w 830337"/>
              <a:gd name="connsiteY31" fmla="*/ 979714 h 2703286"/>
              <a:gd name="connsiteX32" fmla="*/ 368904 w 830337"/>
              <a:gd name="connsiteY32" fmla="*/ 1041400 h 2703286"/>
              <a:gd name="connsiteX33" fmla="*/ 339876 w 830337"/>
              <a:gd name="connsiteY33" fmla="*/ 1095828 h 2703286"/>
              <a:gd name="connsiteX34" fmla="*/ 310847 w 830337"/>
              <a:gd name="connsiteY34" fmla="*/ 1135742 h 2703286"/>
              <a:gd name="connsiteX35" fmla="*/ 281819 w 830337"/>
              <a:gd name="connsiteY35" fmla="*/ 1135742 h 2703286"/>
              <a:gd name="connsiteX36" fmla="*/ 260047 w 830337"/>
              <a:gd name="connsiteY36" fmla="*/ 1110342 h 2703286"/>
              <a:gd name="connsiteX37" fmla="*/ 212876 w 830337"/>
              <a:gd name="connsiteY37" fmla="*/ 1113971 h 2703286"/>
              <a:gd name="connsiteX38" fmla="*/ 183847 w 830337"/>
              <a:gd name="connsiteY38" fmla="*/ 1124857 h 2703286"/>
              <a:gd name="connsiteX39" fmla="*/ 114904 w 830337"/>
              <a:gd name="connsiteY39" fmla="*/ 1081314 h 2703286"/>
              <a:gd name="connsiteX40" fmla="*/ 85876 w 830337"/>
              <a:gd name="connsiteY40" fmla="*/ 1143000 h 2703286"/>
              <a:gd name="connsiteX41" fmla="*/ 89504 w 830337"/>
              <a:gd name="connsiteY41" fmla="*/ 1204685 h 2703286"/>
              <a:gd name="connsiteX42" fmla="*/ 125790 w 830337"/>
              <a:gd name="connsiteY42" fmla="*/ 1230085 h 2703286"/>
              <a:gd name="connsiteX43" fmla="*/ 162076 w 830337"/>
              <a:gd name="connsiteY43" fmla="*/ 1211942 h 2703286"/>
              <a:gd name="connsiteX44" fmla="*/ 194733 w 830337"/>
              <a:gd name="connsiteY44" fmla="*/ 1222828 h 2703286"/>
              <a:gd name="connsiteX45" fmla="*/ 201990 w 830337"/>
              <a:gd name="connsiteY45" fmla="*/ 1295400 h 2703286"/>
              <a:gd name="connsiteX46" fmla="*/ 227390 w 830337"/>
              <a:gd name="connsiteY46" fmla="*/ 1364342 h 2703286"/>
              <a:gd name="connsiteX47" fmla="*/ 209247 w 830337"/>
              <a:gd name="connsiteY47" fmla="*/ 1433285 h 2703286"/>
              <a:gd name="connsiteX48" fmla="*/ 249161 w 830337"/>
              <a:gd name="connsiteY48" fmla="*/ 1469571 h 2703286"/>
              <a:gd name="connsiteX49" fmla="*/ 267304 w 830337"/>
              <a:gd name="connsiteY49" fmla="*/ 1505857 h 2703286"/>
              <a:gd name="connsiteX50" fmla="*/ 307219 w 830337"/>
              <a:gd name="connsiteY50" fmla="*/ 1538514 h 2703286"/>
              <a:gd name="connsiteX51" fmla="*/ 332619 w 830337"/>
              <a:gd name="connsiteY51" fmla="*/ 1574800 h 2703286"/>
              <a:gd name="connsiteX52" fmla="*/ 270933 w 830337"/>
              <a:gd name="connsiteY52" fmla="*/ 1563914 h 2703286"/>
              <a:gd name="connsiteX53" fmla="*/ 241904 w 830337"/>
              <a:gd name="connsiteY53" fmla="*/ 1542142 h 2703286"/>
              <a:gd name="connsiteX54" fmla="*/ 209247 w 830337"/>
              <a:gd name="connsiteY54" fmla="*/ 1574800 h 2703286"/>
              <a:gd name="connsiteX55" fmla="*/ 191104 w 830337"/>
              <a:gd name="connsiteY55" fmla="*/ 1614714 h 2703286"/>
              <a:gd name="connsiteX56" fmla="*/ 234647 w 830337"/>
              <a:gd name="connsiteY56" fmla="*/ 1658257 h 2703286"/>
              <a:gd name="connsiteX57" fmla="*/ 267304 w 830337"/>
              <a:gd name="connsiteY57" fmla="*/ 1669142 h 2703286"/>
              <a:gd name="connsiteX58" fmla="*/ 289076 w 830337"/>
              <a:gd name="connsiteY58" fmla="*/ 1640114 h 2703286"/>
              <a:gd name="connsiteX59" fmla="*/ 314476 w 830337"/>
              <a:gd name="connsiteY59" fmla="*/ 1643742 h 2703286"/>
              <a:gd name="connsiteX60" fmla="*/ 321733 w 830337"/>
              <a:gd name="connsiteY60" fmla="*/ 1730828 h 2703286"/>
              <a:gd name="connsiteX61" fmla="*/ 383419 w 830337"/>
              <a:gd name="connsiteY61" fmla="*/ 1767114 h 2703286"/>
              <a:gd name="connsiteX62" fmla="*/ 412447 w 830337"/>
              <a:gd name="connsiteY62" fmla="*/ 1850571 h 2703286"/>
              <a:gd name="connsiteX63" fmla="*/ 485019 w 830337"/>
              <a:gd name="connsiteY63" fmla="*/ 1941285 h 2703286"/>
              <a:gd name="connsiteX64" fmla="*/ 488647 w 830337"/>
              <a:gd name="connsiteY64" fmla="*/ 1988457 h 2703286"/>
              <a:gd name="connsiteX65" fmla="*/ 539447 w 830337"/>
              <a:gd name="connsiteY65" fmla="*/ 2028371 h 2703286"/>
              <a:gd name="connsiteX66" fmla="*/ 572104 w 830337"/>
              <a:gd name="connsiteY66" fmla="*/ 2126342 h 2703286"/>
              <a:gd name="connsiteX67" fmla="*/ 572104 w 830337"/>
              <a:gd name="connsiteY67" fmla="*/ 2220685 h 2703286"/>
              <a:gd name="connsiteX68" fmla="*/ 626533 w 830337"/>
              <a:gd name="connsiteY68" fmla="*/ 2347685 h 2703286"/>
              <a:gd name="connsiteX69" fmla="*/ 666447 w 830337"/>
              <a:gd name="connsiteY69" fmla="*/ 2380342 h 2703286"/>
              <a:gd name="connsiteX70" fmla="*/ 673704 w 830337"/>
              <a:gd name="connsiteY70" fmla="*/ 2434771 h 2703286"/>
              <a:gd name="connsiteX71" fmla="*/ 757161 w 830337"/>
              <a:gd name="connsiteY71" fmla="*/ 2503714 h 2703286"/>
              <a:gd name="connsiteX72" fmla="*/ 804333 w 830337"/>
              <a:gd name="connsiteY72" fmla="*/ 2601685 h 2703286"/>
              <a:gd name="connsiteX73" fmla="*/ 826104 w 830337"/>
              <a:gd name="connsiteY73" fmla="*/ 2692400 h 2703286"/>
              <a:gd name="connsiteX74" fmla="*/ 778933 w 830337"/>
              <a:gd name="connsiteY74" fmla="*/ 2667000 h 2703286"/>
              <a:gd name="connsiteX75" fmla="*/ 717247 w 830337"/>
              <a:gd name="connsiteY75" fmla="*/ 2590800 h 2703286"/>
              <a:gd name="connsiteX76" fmla="*/ 644676 w 830337"/>
              <a:gd name="connsiteY76" fmla="*/ 2540000 h 2703286"/>
              <a:gd name="connsiteX77" fmla="*/ 612019 w 830337"/>
              <a:gd name="connsiteY77" fmla="*/ 2489200 h 2703286"/>
              <a:gd name="connsiteX78" fmla="*/ 553961 w 830337"/>
              <a:gd name="connsiteY78" fmla="*/ 2445657 h 2703286"/>
              <a:gd name="connsiteX79" fmla="*/ 510419 w 830337"/>
              <a:gd name="connsiteY79" fmla="*/ 2383971 h 2703286"/>
              <a:gd name="connsiteX80" fmla="*/ 455990 w 830337"/>
              <a:gd name="connsiteY80" fmla="*/ 2307771 h 2703286"/>
              <a:gd name="connsiteX81" fmla="*/ 394304 w 830337"/>
              <a:gd name="connsiteY81" fmla="*/ 2264228 h 2703286"/>
              <a:gd name="connsiteX82" fmla="*/ 408819 w 830337"/>
              <a:gd name="connsiteY82" fmla="*/ 2191657 h 2703286"/>
              <a:gd name="connsiteX83" fmla="*/ 387047 w 830337"/>
              <a:gd name="connsiteY83" fmla="*/ 2166257 h 2703286"/>
              <a:gd name="connsiteX84" fmla="*/ 310847 w 830337"/>
              <a:gd name="connsiteY84" fmla="*/ 2180771 h 2703286"/>
              <a:gd name="connsiteX85" fmla="*/ 289076 w 830337"/>
              <a:gd name="connsiteY85" fmla="*/ 2177142 h 2703286"/>
              <a:gd name="connsiteX86" fmla="*/ 310847 w 830337"/>
              <a:gd name="connsiteY86" fmla="*/ 2275114 h 2703286"/>
              <a:gd name="connsiteX87" fmla="*/ 303590 w 830337"/>
              <a:gd name="connsiteY87" fmla="*/ 2315028 h 2703286"/>
              <a:gd name="connsiteX88" fmla="*/ 303590 w 830337"/>
              <a:gd name="connsiteY88" fmla="*/ 2365828 h 2703286"/>
              <a:gd name="connsiteX89" fmla="*/ 354390 w 830337"/>
              <a:gd name="connsiteY89" fmla="*/ 2373085 h 2703286"/>
              <a:gd name="connsiteX90" fmla="*/ 376161 w 830337"/>
              <a:gd name="connsiteY90" fmla="*/ 2358571 h 2703286"/>
              <a:gd name="connsiteX91" fmla="*/ 408819 w 830337"/>
              <a:gd name="connsiteY91" fmla="*/ 2394857 h 2703286"/>
              <a:gd name="connsiteX92" fmla="*/ 503161 w 830337"/>
              <a:gd name="connsiteY92" fmla="*/ 2434771 h 2703286"/>
              <a:gd name="connsiteX93" fmla="*/ 535819 w 830337"/>
              <a:gd name="connsiteY93" fmla="*/ 2474685 h 2703286"/>
              <a:gd name="connsiteX94" fmla="*/ 582990 w 830337"/>
              <a:gd name="connsiteY94" fmla="*/ 2521857 h 2703286"/>
              <a:gd name="connsiteX95" fmla="*/ 557590 w 830337"/>
              <a:gd name="connsiteY95" fmla="*/ 2558142 h 2703286"/>
              <a:gd name="connsiteX96" fmla="*/ 474133 w 830337"/>
              <a:gd name="connsiteY96" fmla="*/ 2561771 h 2703286"/>
              <a:gd name="connsiteX97" fmla="*/ 524933 w 830337"/>
              <a:gd name="connsiteY97" fmla="*/ 2659742 h 2703286"/>
              <a:gd name="connsiteX0" fmla="*/ 608390 w 830337"/>
              <a:gd name="connsiteY0" fmla="*/ 0 h 2858254"/>
              <a:gd name="connsiteX1" fmla="*/ 630161 w 830337"/>
              <a:gd name="connsiteY1" fmla="*/ 54428 h 2858254"/>
              <a:gd name="connsiteX2" fmla="*/ 579361 w 830337"/>
              <a:gd name="connsiteY2" fmla="*/ 83457 h 2858254"/>
              <a:gd name="connsiteX3" fmla="*/ 455990 w 830337"/>
              <a:gd name="connsiteY3" fmla="*/ 116114 h 2858254"/>
              <a:gd name="connsiteX4" fmla="*/ 419704 w 830337"/>
              <a:gd name="connsiteY4" fmla="*/ 217714 h 2858254"/>
              <a:gd name="connsiteX5" fmla="*/ 387047 w 830337"/>
              <a:gd name="connsiteY5" fmla="*/ 239485 h 2858254"/>
              <a:gd name="connsiteX6" fmla="*/ 339876 w 830337"/>
              <a:gd name="connsiteY6" fmla="*/ 239485 h 2858254"/>
              <a:gd name="connsiteX7" fmla="*/ 260047 w 830337"/>
              <a:gd name="connsiteY7" fmla="*/ 239485 h 2858254"/>
              <a:gd name="connsiteX8" fmla="*/ 198361 w 830337"/>
              <a:gd name="connsiteY8" fmla="*/ 272142 h 2858254"/>
              <a:gd name="connsiteX9" fmla="*/ 140304 w 830337"/>
              <a:gd name="connsiteY9" fmla="*/ 322942 h 2858254"/>
              <a:gd name="connsiteX10" fmla="*/ 74990 w 830337"/>
              <a:gd name="connsiteY10" fmla="*/ 366485 h 2858254"/>
              <a:gd name="connsiteX11" fmla="*/ 24190 w 830337"/>
              <a:gd name="connsiteY11" fmla="*/ 413657 h 2858254"/>
              <a:gd name="connsiteX12" fmla="*/ 2419 w 830337"/>
              <a:gd name="connsiteY12" fmla="*/ 464457 h 2858254"/>
              <a:gd name="connsiteX13" fmla="*/ 38704 w 830337"/>
              <a:gd name="connsiteY13" fmla="*/ 508000 h 2858254"/>
              <a:gd name="connsiteX14" fmla="*/ 45961 w 830337"/>
              <a:gd name="connsiteY14" fmla="*/ 547914 h 2858254"/>
              <a:gd name="connsiteX15" fmla="*/ 89504 w 830337"/>
              <a:gd name="connsiteY15" fmla="*/ 533400 h 2858254"/>
              <a:gd name="connsiteX16" fmla="*/ 147561 w 830337"/>
              <a:gd name="connsiteY16" fmla="*/ 529771 h 2858254"/>
              <a:gd name="connsiteX17" fmla="*/ 234647 w 830337"/>
              <a:gd name="connsiteY17" fmla="*/ 562428 h 2858254"/>
              <a:gd name="connsiteX18" fmla="*/ 270933 w 830337"/>
              <a:gd name="connsiteY18" fmla="*/ 573314 h 2858254"/>
              <a:gd name="connsiteX19" fmla="*/ 281819 w 830337"/>
              <a:gd name="connsiteY19" fmla="*/ 635000 h 2858254"/>
              <a:gd name="connsiteX20" fmla="*/ 336247 w 830337"/>
              <a:gd name="connsiteY20" fmla="*/ 649514 h 2858254"/>
              <a:gd name="connsiteX21" fmla="*/ 379790 w 830337"/>
              <a:gd name="connsiteY21" fmla="*/ 624114 h 2858254"/>
              <a:gd name="connsiteX22" fmla="*/ 474133 w 830337"/>
              <a:gd name="connsiteY22" fmla="*/ 602342 h 2858254"/>
              <a:gd name="connsiteX23" fmla="*/ 503161 w 830337"/>
              <a:gd name="connsiteY23" fmla="*/ 580571 h 2858254"/>
              <a:gd name="connsiteX24" fmla="*/ 539447 w 830337"/>
              <a:gd name="connsiteY24" fmla="*/ 602342 h 2858254"/>
              <a:gd name="connsiteX25" fmla="*/ 532190 w 830337"/>
              <a:gd name="connsiteY25" fmla="*/ 642257 h 2858254"/>
              <a:gd name="connsiteX26" fmla="*/ 528561 w 830337"/>
              <a:gd name="connsiteY26" fmla="*/ 714828 h 2858254"/>
              <a:gd name="connsiteX27" fmla="*/ 499533 w 830337"/>
              <a:gd name="connsiteY27" fmla="*/ 751114 h 2858254"/>
              <a:gd name="connsiteX28" fmla="*/ 445104 w 830337"/>
              <a:gd name="connsiteY28" fmla="*/ 762000 h 2858254"/>
              <a:gd name="connsiteX29" fmla="*/ 328990 w 830337"/>
              <a:gd name="connsiteY29" fmla="*/ 863600 h 2858254"/>
              <a:gd name="connsiteX30" fmla="*/ 343504 w 830337"/>
              <a:gd name="connsiteY30" fmla="*/ 918028 h 2858254"/>
              <a:gd name="connsiteX31" fmla="*/ 372533 w 830337"/>
              <a:gd name="connsiteY31" fmla="*/ 979714 h 2858254"/>
              <a:gd name="connsiteX32" fmla="*/ 368904 w 830337"/>
              <a:gd name="connsiteY32" fmla="*/ 1041400 h 2858254"/>
              <a:gd name="connsiteX33" fmla="*/ 339876 w 830337"/>
              <a:gd name="connsiteY33" fmla="*/ 1095828 h 2858254"/>
              <a:gd name="connsiteX34" fmla="*/ 310847 w 830337"/>
              <a:gd name="connsiteY34" fmla="*/ 1135742 h 2858254"/>
              <a:gd name="connsiteX35" fmla="*/ 281819 w 830337"/>
              <a:gd name="connsiteY35" fmla="*/ 1135742 h 2858254"/>
              <a:gd name="connsiteX36" fmla="*/ 260047 w 830337"/>
              <a:gd name="connsiteY36" fmla="*/ 1110342 h 2858254"/>
              <a:gd name="connsiteX37" fmla="*/ 212876 w 830337"/>
              <a:gd name="connsiteY37" fmla="*/ 1113971 h 2858254"/>
              <a:gd name="connsiteX38" fmla="*/ 183847 w 830337"/>
              <a:gd name="connsiteY38" fmla="*/ 1124857 h 2858254"/>
              <a:gd name="connsiteX39" fmla="*/ 114904 w 830337"/>
              <a:gd name="connsiteY39" fmla="*/ 1081314 h 2858254"/>
              <a:gd name="connsiteX40" fmla="*/ 85876 w 830337"/>
              <a:gd name="connsiteY40" fmla="*/ 1143000 h 2858254"/>
              <a:gd name="connsiteX41" fmla="*/ 89504 w 830337"/>
              <a:gd name="connsiteY41" fmla="*/ 1204685 h 2858254"/>
              <a:gd name="connsiteX42" fmla="*/ 125790 w 830337"/>
              <a:gd name="connsiteY42" fmla="*/ 1230085 h 2858254"/>
              <a:gd name="connsiteX43" fmla="*/ 162076 w 830337"/>
              <a:gd name="connsiteY43" fmla="*/ 1211942 h 2858254"/>
              <a:gd name="connsiteX44" fmla="*/ 194733 w 830337"/>
              <a:gd name="connsiteY44" fmla="*/ 1222828 h 2858254"/>
              <a:gd name="connsiteX45" fmla="*/ 201990 w 830337"/>
              <a:gd name="connsiteY45" fmla="*/ 1295400 h 2858254"/>
              <a:gd name="connsiteX46" fmla="*/ 227390 w 830337"/>
              <a:gd name="connsiteY46" fmla="*/ 1364342 h 2858254"/>
              <a:gd name="connsiteX47" fmla="*/ 209247 w 830337"/>
              <a:gd name="connsiteY47" fmla="*/ 1433285 h 2858254"/>
              <a:gd name="connsiteX48" fmla="*/ 249161 w 830337"/>
              <a:gd name="connsiteY48" fmla="*/ 1469571 h 2858254"/>
              <a:gd name="connsiteX49" fmla="*/ 267304 w 830337"/>
              <a:gd name="connsiteY49" fmla="*/ 1505857 h 2858254"/>
              <a:gd name="connsiteX50" fmla="*/ 307219 w 830337"/>
              <a:gd name="connsiteY50" fmla="*/ 1538514 h 2858254"/>
              <a:gd name="connsiteX51" fmla="*/ 332619 w 830337"/>
              <a:gd name="connsiteY51" fmla="*/ 1574800 h 2858254"/>
              <a:gd name="connsiteX52" fmla="*/ 270933 w 830337"/>
              <a:gd name="connsiteY52" fmla="*/ 1563914 h 2858254"/>
              <a:gd name="connsiteX53" fmla="*/ 241904 w 830337"/>
              <a:gd name="connsiteY53" fmla="*/ 1542142 h 2858254"/>
              <a:gd name="connsiteX54" fmla="*/ 209247 w 830337"/>
              <a:gd name="connsiteY54" fmla="*/ 1574800 h 2858254"/>
              <a:gd name="connsiteX55" fmla="*/ 191104 w 830337"/>
              <a:gd name="connsiteY55" fmla="*/ 1614714 h 2858254"/>
              <a:gd name="connsiteX56" fmla="*/ 234647 w 830337"/>
              <a:gd name="connsiteY56" fmla="*/ 1658257 h 2858254"/>
              <a:gd name="connsiteX57" fmla="*/ 267304 w 830337"/>
              <a:gd name="connsiteY57" fmla="*/ 1669142 h 2858254"/>
              <a:gd name="connsiteX58" fmla="*/ 289076 w 830337"/>
              <a:gd name="connsiteY58" fmla="*/ 1640114 h 2858254"/>
              <a:gd name="connsiteX59" fmla="*/ 314476 w 830337"/>
              <a:gd name="connsiteY59" fmla="*/ 1643742 h 2858254"/>
              <a:gd name="connsiteX60" fmla="*/ 321733 w 830337"/>
              <a:gd name="connsiteY60" fmla="*/ 1730828 h 2858254"/>
              <a:gd name="connsiteX61" fmla="*/ 383419 w 830337"/>
              <a:gd name="connsiteY61" fmla="*/ 1767114 h 2858254"/>
              <a:gd name="connsiteX62" fmla="*/ 412447 w 830337"/>
              <a:gd name="connsiteY62" fmla="*/ 1850571 h 2858254"/>
              <a:gd name="connsiteX63" fmla="*/ 485019 w 830337"/>
              <a:gd name="connsiteY63" fmla="*/ 1941285 h 2858254"/>
              <a:gd name="connsiteX64" fmla="*/ 488647 w 830337"/>
              <a:gd name="connsiteY64" fmla="*/ 1988457 h 2858254"/>
              <a:gd name="connsiteX65" fmla="*/ 539447 w 830337"/>
              <a:gd name="connsiteY65" fmla="*/ 2028371 h 2858254"/>
              <a:gd name="connsiteX66" fmla="*/ 572104 w 830337"/>
              <a:gd name="connsiteY66" fmla="*/ 2126342 h 2858254"/>
              <a:gd name="connsiteX67" fmla="*/ 572104 w 830337"/>
              <a:gd name="connsiteY67" fmla="*/ 2220685 h 2858254"/>
              <a:gd name="connsiteX68" fmla="*/ 626533 w 830337"/>
              <a:gd name="connsiteY68" fmla="*/ 2347685 h 2858254"/>
              <a:gd name="connsiteX69" fmla="*/ 666447 w 830337"/>
              <a:gd name="connsiteY69" fmla="*/ 2380342 h 2858254"/>
              <a:gd name="connsiteX70" fmla="*/ 673704 w 830337"/>
              <a:gd name="connsiteY70" fmla="*/ 2434771 h 2858254"/>
              <a:gd name="connsiteX71" fmla="*/ 757161 w 830337"/>
              <a:gd name="connsiteY71" fmla="*/ 2503714 h 2858254"/>
              <a:gd name="connsiteX72" fmla="*/ 804333 w 830337"/>
              <a:gd name="connsiteY72" fmla="*/ 2601685 h 2858254"/>
              <a:gd name="connsiteX73" fmla="*/ 826104 w 830337"/>
              <a:gd name="connsiteY73" fmla="*/ 2692400 h 2858254"/>
              <a:gd name="connsiteX74" fmla="*/ 778933 w 830337"/>
              <a:gd name="connsiteY74" fmla="*/ 2667000 h 2858254"/>
              <a:gd name="connsiteX75" fmla="*/ 717247 w 830337"/>
              <a:gd name="connsiteY75" fmla="*/ 2590800 h 2858254"/>
              <a:gd name="connsiteX76" fmla="*/ 644676 w 830337"/>
              <a:gd name="connsiteY76" fmla="*/ 2540000 h 2858254"/>
              <a:gd name="connsiteX77" fmla="*/ 612019 w 830337"/>
              <a:gd name="connsiteY77" fmla="*/ 2489200 h 2858254"/>
              <a:gd name="connsiteX78" fmla="*/ 553961 w 830337"/>
              <a:gd name="connsiteY78" fmla="*/ 2445657 h 2858254"/>
              <a:gd name="connsiteX79" fmla="*/ 510419 w 830337"/>
              <a:gd name="connsiteY79" fmla="*/ 2383971 h 2858254"/>
              <a:gd name="connsiteX80" fmla="*/ 455990 w 830337"/>
              <a:gd name="connsiteY80" fmla="*/ 2307771 h 2858254"/>
              <a:gd name="connsiteX81" fmla="*/ 394304 w 830337"/>
              <a:gd name="connsiteY81" fmla="*/ 2264228 h 2858254"/>
              <a:gd name="connsiteX82" fmla="*/ 408819 w 830337"/>
              <a:gd name="connsiteY82" fmla="*/ 2191657 h 2858254"/>
              <a:gd name="connsiteX83" fmla="*/ 387047 w 830337"/>
              <a:gd name="connsiteY83" fmla="*/ 2166257 h 2858254"/>
              <a:gd name="connsiteX84" fmla="*/ 310847 w 830337"/>
              <a:gd name="connsiteY84" fmla="*/ 2180771 h 2858254"/>
              <a:gd name="connsiteX85" fmla="*/ 289076 w 830337"/>
              <a:gd name="connsiteY85" fmla="*/ 2177142 h 2858254"/>
              <a:gd name="connsiteX86" fmla="*/ 310847 w 830337"/>
              <a:gd name="connsiteY86" fmla="*/ 2275114 h 2858254"/>
              <a:gd name="connsiteX87" fmla="*/ 303590 w 830337"/>
              <a:gd name="connsiteY87" fmla="*/ 2315028 h 2858254"/>
              <a:gd name="connsiteX88" fmla="*/ 303590 w 830337"/>
              <a:gd name="connsiteY88" fmla="*/ 2365828 h 2858254"/>
              <a:gd name="connsiteX89" fmla="*/ 354390 w 830337"/>
              <a:gd name="connsiteY89" fmla="*/ 2373085 h 2858254"/>
              <a:gd name="connsiteX90" fmla="*/ 376161 w 830337"/>
              <a:gd name="connsiteY90" fmla="*/ 2358571 h 2858254"/>
              <a:gd name="connsiteX91" fmla="*/ 408819 w 830337"/>
              <a:gd name="connsiteY91" fmla="*/ 2394857 h 2858254"/>
              <a:gd name="connsiteX92" fmla="*/ 503161 w 830337"/>
              <a:gd name="connsiteY92" fmla="*/ 2434771 h 2858254"/>
              <a:gd name="connsiteX93" fmla="*/ 535819 w 830337"/>
              <a:gd name="connsiteY93" fmla="*/ 2474685 h 2858254"/>
              <a:gd name="connsiteX94" fmla="*/ 582990 w 830337"/>
              <a:gd name="connsiteY94" fmla="*/ 2521857 h 2858254"/>
              <a:gd name="connsiteX95" fmla="*/ 557590 w 830337"/>
              <a:gd name="connsiteY95" fmla="*/ 2558142 h 2858254"/>
              <a:gd name="connsiteX96" fmla="*/ 474133 w 830337"/>
              <a:gd name="connsiteY96" fmla="*/ 2561771 h 2858254"/>
              <a:gd name="connsiteX97" fmla="*/ 738455 w 830337"/>
              <a:gd name="connsiteY97" fmla="*/ 2858254 h 2858254"/>
              <a:gd name="connsiteX0" fmla="*/ 608390 w 830337"/>
              <a:gd name="connsiteY0" fmla="*/ 0 h 2836483"/>
              <a:gd name="connsiteX1" fmla="*/ 630161 w 830337"/>
              <a:gd name="connsiteY1" fmla="*/ 54428 h 2836483"/>
              <a:gd name="connsiteX2" fmla="*/ 579361 w 830337"/>
              <a:gd name="connsiteY2" fmla="*/ 83457 h 2836483"/>
              <a:gd name="connsiteX3" fmla="*/ 455990 w 830337"/>
              <a:gd name="connsiteY3" fmla="*/ 116114 h 2836483"/>
              <a:gd name="connsiteX4" fmla="*/ 419704 w 830337"/>
              <a:gd name="connsiteY4" fmla="*/ 217714 h 2836483"/>
              <a:gd name="connsiteX5" fmla="*/ 387047 w 830337"/>
              <a:gd name="connsiteY5" fmla="*/ 239485 h 2836483"/>
              <a:gd name="connsiteX6" fmla="*/ 339876 w 830337"/>
              <a:gd name="connsiteY6" fmla="*/ 239485 h 2836483"/>
              <a:gd name="connsiteX7" fmla="*/ 260047 w 830337"/>
              <a:gd name="connsiteY7" fmla="*/ 239485 h 2836483"/>
              <a:gd name="connsiteX8" fmla="*/ 198361 w 830337"/>
              <a:gd name="connsiteY8" fmla="*/ 272142 h 2836483"/>
              <a:gd name="connsiteX9" fmla="*/ 140304 w 830337"/>
              <a:gd name="connsiteY9" fmla="*/ 322942 h 2836483"/>
              <a:gd name="connsiteX10" fmla="*/ 74990 w 830337"/>
              <a:gd name="connsiteY10" fmla="*/ 366485 h 2836483"/>
              <a:gd name="connsiteX11" fmla="*/ 24190 w 830337"/>
              <a:gd name="connsiteY11" fmla="*/ 413657 h 2836483"/>
              <a:gd name="connsiteX12" fmla="*/ 2419 w 830337"/>
              <a:gd name="connsiteY12" fmla="*/ 464457 h 2836483"/>
              <a:gd name="connsiteX13" fmla="*/ 38704 w 830337"/>
              <a:gd name="connsiteY13" fmla="*/ 508000 h 2836483"/>
              <a:gd name="connsiteX14" fmla="*/ 45961 w 830337"/>
              <a:gd name="connsiteY14" fmla="*/ 547914 h 2836483"/>
              <a:gd name="connsiteX15" fmla="*/ 89504 w 830337"/>
              <a:gd name="connsiteY15" fmla="*/ 533400 h 2836483"/>
              <a:gd name="connsiteX16" fmla="*/ 147561 w 830337"/>
              <a:gd name="connsiteY16" fmla="*/ 529771 h 2836483"/>
              <a:gd name="connsiteX17" fmla="*/ 234647 w 830337"/>
              <a:gd name="connsiteY17" fmla="*/ 562428 h 2836483"/>
              <a:gd name="connsiteX18" fmla="*/ 270933 w 830337"/>
              <a:gd name="connsiteY18" fmla="*/ 573314 h 2836483"/>
              <a:gd name="connsiteX19" fmla="*/ 281819 w 830337"/>
              <a:gd name="connsiteY19" fmla="*/ 635000 h 2836483"/>
              <a:gd name="connsiteX20" fmla="*/ 336247 w 830337"/>
              <a:gd name="connsiteY20" fmla="*/ 649514 h 2836483"/>
              <a:gd name="connsiteX21" fmla="*/ 379790 w 830337"/>
              <a:gd name="connsiteY21" fmla="*/ 624114 h 2836483"/>
              <a:gd name="connsiteX22" fmla="*/ 474133 w 830337"/>
              <a:gd name="connsiteY22" fmla="*/ 602342 h 2836483"/>
              <a:gd name="connsiteX23" fmla="*/ 503161 w 830337"/>
              <a:gd name="connsiteY23" fmla="*/ 580571 h 2836483"/>
              <a:gd name="connsiteX24" fmla="*/ 539447 w 830337"/>
              <a:gd name="connsiteY24" fmla="*/ 602342 h 2836483"/>
              <a:gd name="connsiteX25" fmla="*/ 532190 w 830337"/>
              <a:gd name="connsiteY25" fmla="*/ 642257 h 2836483"/>
              <a:gd name="connsiteX26" fmla="*/ 528561 w 830337"/>
              <a:gd name="connsiteY26" fmla="*/ 714828 h 2836483"/>
              <a:gd name="connsiteX27" fmla="*/ 499533 w 830337"/>
              <a:gd name="connsiteY27" fmla="*/ 751114 h 2836483"/>
              <a:gd name="connsiteX28" fmla="*/ 445104 w 830337"/>
              <a:gd name="connsiteY28" fmla="*/ 762000 h 2836483"/>
              <a:gd name="connsiteX29" fmla="*/ 328990 w 830337"/>
              <a:gd name="connsiteY29" fmla="*/ 863600 h 2836483"/>
              <a:gd name="connsiteX30" fmla="*/ 343504 w 830337"/>
              <a:gd name="connsiteY30" fmla="*/ 918028 h 2836483"/>
              <a:gd name="connsiteX31" fmla="*/ 372533 w 830337"/>
              <a:gd name="connsiteY31" fmla="*/ 979714 h 2836483"/>
              <a:gd name="connsiteX32" fmla="*/ 368904 w 830337"/>
              <a:gd name="connsiteY32" fmla="*/ 1041400 h 2836483"/>
              <a:gd name="connsiteX33" fmla="*/ 339876 w 830337"/>
              <a:gd name="connsiteY33" fmla="*/ 1095828 h 2836483"/>
              <a:gd name="connsiteX34" fmla="*/ 310847 w 830337"/>
              <a:gd name="connsiteY34" fmla="*/ 1135742 h 2836483"/>
              <a:gd name="connsiteX35" fmla="*/ 281819 w 830337"/>
              <a:gd name="connsiteY35" fmla="*/ 1135742 h 2836483"/>
              <a:gd name="connsiteX36" fmla="*/ 260047 w 830337"/>
              <a:gd name="connsiteY36" fmla="*/ 1110342 h 2836483"/>
              <a:gd name="connsiteX37" fmla="*/ 212876 w 830337"/>
              <a:gd name="connsiteY37" fmla="*/ 1113971 h 2836483"/>
              <a:gd name="connsiteX38" fmla="*/ 183847 w 830337"/>
              <a:gd name="connsiteY38" fmla="*/ 1124857 h 2836483"/>
              <a:gd name="connsiteX39" fmla="*/ 114904 w 830337"/>
              <a:gd name="connsiteY39" fmla="*/ 1081314 h 2836483"/>
              <a:gd name="connsiteX40" fmla="*/ 85876 w 830337"/>
              <a:gd name="connsiteY40" fmla="*/ 1143000 h 2836483"/>
              <a:gd name="connsiteX41" fmla="*/ 89504 w 830337"/>
              <a:gd name="connsiteY41" fmla="*/ 1204685 h 2836483"/>
              <a:gd name="connsiteX42" fmla="*/ 125790 w 830337"/>
              <a:gd name="connsiteY42" fmla="*/ 1230085 h 2836483"/>
              <a:gd name="connsiteX43" fmla="*/ 162076 w 830337"/>
              <a:gd name="connsiteY43" fmla="*/ 1211942 h 2836483"/>
              <a:gd name="connsiteX44" fmla="*/ 194733 w 830337"/>
              <a:gd name="connsiteY44" fmla="*/ 1222828 h 2836483"/>
              <a:gd name="connsiteX45" fmla="*/ 201990 w 830337"/>
              <a:gd name="connsiteY45" fmla="*/ 1295400 h 2836483"/>
              <a:gd name="connsiteX46" fmla="*/ 227390 w 830337"/>
              <a:gd name="connsiteY46" fmla="*/ 1364342 h 2836483"/>
              <a:gd name="connsiteX47" fmla="*/ 209247 w 830337"/>
              <a:gd name="connsiteY47" fmla="*/ 1433285 h 2836483"/>
              <a:gd name="connsiteX48" fmla="*/ 249161 w 830337"/>
              <a:gd name="connsiteY48" fmla="*/ 1469571 h 2836483"/>
              <a:gd name="connsiteX49" fmla="*/ 267304 w 830337"/>
              <a:gd name="connsiteY49" fmla="*/ 1505857 h 2836483"/>
              <a:gd name="connsiteX50" fmla="*/ 307219 w 830337"/>
              <a:gd name="connsiteY50" fmla="*/ 1538514 h 2836483"/>
              <a:gd name="connsiteX51" fmla="*/ 332619 w 830337"/>
              <a:gd name="connsiteY51" fmla="*/ 1574800 h 2836483"/>
              <a:gd name="connsiteX52" fmla="*/ 270933 w 830337"/>
              <a:gd name="connsiteY52" fmla="*/ 1563914 h 2836483"/>
              <a:gd name="connsiteX53" fmla="*/ 241904 w 830337"/>
              <a:gd name="connsiteY53" fmla="*/ 1542142 h 2836483"/>
              <a:gd name="connsiteX54" fmla="*/ 209247 w 830337"/>
              <a:gd name="connsiteY54" fmla="*/ 1574800 h 2836483"/>
              <a:gd name="connsiteX55" fmla="*/ 191104 w 830337"/>
              <a:gd name="connsiteY55" fmla="*/ 1614714 h 2836483"/>
              <a:gd name="connsiteX56" fmla="*/ 234647 w 830337"/>
              <a:gd name="connsiteY56" fmla="*/ 1658257 h 2836483"/>
              <a:gd name="connsiteX57" fmla="*/ 267304 w 830337"/>
              <a:gd name="connsiteY57" fmla="*/ 1669142 h 2836483"/>
              <a:gd name="connsiteX58" fmla="*/ 289076 w 830337"/>
              <a:gd name="connsiteY58" fmla="*/ 1640114 h 2836483"/>
              <a:gd name="connsiteX59" fmla="*/ 314476 w 830337"/>
              <a:gd name="connsiteY59" fmla="*/ 1643742 h 2836483"/>
              <a:gd name="connsiteX60" fmla="*/ 321733 w 830337"/>
              <a:gd name="connsiteY60" fmla="*/ 1730828 h 2836483"/>
              <a:gd name="connsiteX61" fmla="*/ 383419 w 830337"/>
              <a:gd name="connsiteY61" fmla="*/ 1767114 h 2836483"/>
              <a:gd name="connsiteX62" fmla="*/ 412447 w 830337"/>
              <a:gd name="connsiteY62" fmla="*/ 1850571 h 2836483"/>
              <a:gd name="connsiteX63" fmla="*/ 485019 w 830337"/>
              <a:gd name="connsiteY63" fmla="*/ 1941285 h 2836483"/>
              <a:gd name="connsiteX64" fmla="*/ 488647 w 830337"/>
              <a:gd name="connsiteY64" fmla="*/ 1988457 h 2836483"/>
              <a:gd name="connsiteX65" fmla="*/ 539447 w 830337"/>
              <a:gd name="connsiteY65" fmla="*/ 2028371 h 2836483"/>
              <a:gd name="connsiteX66" fmla="*/ 572104 w 830337"/>
              <a:gd name="connsiteY66" fmla="*/ 2126342 h 2836483"/>
              <a:gd name="connsiteX67" fmla="*/ 572104 w 830337"/>
              <a:gd name="connsiteY67" fmla="*/ 2220685 h 2836483"/>
              <a:gd name="connsiteX68" fmla="*/ 626533 w 830337"/>
              <a:gd name="connsiteY68" fmla="*/ 2347685 h 2836483"/>
              <a:gd name="connsiteX69" fmla="*/ 666447 w 830337"/>
              <a:gd name="connsiteY69" fmla="*/ 2380342 h 2836483"/>
              <a:gd name="connsiteX70" fmla="*/ 673704 w 830337"/>
              <a:gd name="connsiteY70" fmla="*/ 2434771 h 2836483"/>
              <a:gd name="connsiteX71" fmla="*/ 757161 w 830337"/>
              <a:gd name="connsiteY71" fmla="*/ 2503714 h 2836483"/>
              <a:gd name="connsiteX72" fmla="*/ 804333 w 830337"/>
              <a:gd name="connsiteY72" fmla="*/ 2601685 h 2836483"/>
              <a:gd name="connsiteX73" fmla="*/ 826104 w 830337"/>
              <a:gd name="connsiteY73" fmla="*/ 2692400 h 2836483"/>
              <a:gd name="connsiteX74" fmla="*/ 778933 w 830337"/>
              <a:gd name="connsiteY74" fmla="*/ 2667000 h 2836483"/>
              <a:gd name="connsiteX75" fmla="*/ 717247 w 830337"/>
              <a:gd name="connsiteY75" fmla="*/ 2590800 h 2836483"/>
              <a:gd name="connsiteX76" fmla="*/ 644676 w 830337"/>
              <a:gd name="connsiteY76" fmla="*/ 2540000 h 2836483"/>
              <a:gd name="connsiteX77" fmla="*/ 612019 w 830337"/>
              <a:gd name="connsiteY77" fmla="*/ 2489200 h 2836483"/>
              <a:gd name="connsiteX78" fmla="*/ 553961 w 830337"/>
              <a:gd name="connsiteY78" fmla="*/ 2445657 h 2836483"/>
              <a:gd name="connsiteX79" fmla="*/ 510419 w 830337"/>
              <a:gd name="connsiteY79" fmla="*/ 2383971 h 2836483"/>
              <a:gd name="connsiteX80" fmla="*/ 455990 w 830337"/>
              <a:gd name="connsiteY80" fmla="*/ 2307771 h 2836483"/>
              <a:gd name="connsiteX81" fmla="*/ 394304 w 830337"/>
              <a:gd name="connsiteY81" fmla="*/ 2264228 h 2836483"/>
              <a:gd name="connsiteX82" fmla="*/ 408819 w 830337"/>
              <a:gd name="connsiteY82" fmla="*/ 2191657 h 2836483"/>
              <a:gd name="connsiteX83" fmla="*/ 387047 w 830337"/>
              <a:gd name="connsiteY83" fmla="*/ 2166257 h 2836483"/>
              <a:gd name="connsiteX84" fmla="*/ 310847 w 830337"/>
              <a:gd name="connsiteY84" fmla="*/ 2180771 h 2836483"/>
              <a:gd name="connsiteX85" fmla="*/ 289076 w 830337"/>
              <a:gd name="connsiteY85" fmla="*/ 2177142 h 2836483"/>
              <a:gd name="connsiteX86" fmla="*/ 310847 w 830337"/>
              <a:gd name="connsiteY86" fmla="*/ 2275114 h 2836483"/>
              <a:gd name="connsiteX87" fmla="*/ 303590 w 830337"/>
              <a:gd name="connsiteY87" fmla="*/ 2315028 h 2836483"/>
              <a:gd name="connsiteX88" fmla="*/ 303590 w 830337"/>
              <a:gd name="connsiteY88" fmla="*/ 2365828 h 2836483"/>
              <a:gd name="connsiteX89" fmla="*/ 354390 w 830337"/>
              <a:gd name="connsiteY89" fmla="*/ 2373085 h 2836483"/>
              <a:gd name="connsiteX90" fmla="*/ 376161 w 830337"/>
              <a:gd name="connsiteY90" fmla="*/ 2358571 h 2836483"/>
              <a:gd name="connsiteX91" fmla="*/ 408819 w 830337"/>
              <a:gd name="connsiteY91" fmla="*/ 2394857 h 2836483"/>
              <a:gd name="connsiteX92" fmla="*/ 503161 w 830337"/>
              <a:gd name="connsiteY92" fmla="*/ 2434771 h 2836483"/>
              <a:gd name="connsiteX93" fmla="*/ 535819 w 830337"/>
              <a:gd name="connsiteY93" fmla="*/ 2474685 h 2836483"/>
              <a:gd name="connsiteX94" fmla="*/ 582990 w 830337"/>
              <a:gd name="connsiteY94" fmla="*/ 2521857 h 2836483"/>
              <a:gd name="connsiteX95" fmla="*/ 557590 w 830337"/>
              <a:gd name="connsiteY95" fmla="*/ 2558142 h 2836483"/>
              <a:gd name="connsiteX96" fmla="*/ 474133 w 830337"/>
              <a:gd name="connsiteY96" fmla="*/ 2561771 h 2836483"/>
              <a:gd name="connsiteX97" fmla="*/ 727570 w 830337"/>
              <a:gd name="connsiteY97" fmla="*/ 2836483 h 2836483"/>
              <a:gd name="connsiteX0" fmla="*/ 608390 w 830337"/>
              <a:gd name="connsiteY0" fmla="*/ 0 h 2836483"/>
              <a:gd name="connsiteX1" fmla="*/ 630161 w 830337"/>
              <a:gd name="connsiteY1" fmla="*/ 54428 h 2836483"/>
              <a:gd name="connsiteX2" fmla="*/ 579361 w 830337"/>
              <a:gd name="connsiteY2" fmla="*/ 83457 h 2836483"/>
              <a:gd name="connsiteX3" fmla="*/ 455990 w 830337"/>
              <a:gd name="connsiteY3" fmla="*/ 116114 h 2836483"/>
              <a:gd name="connsiteX4" fmla="*/ 419704 w 830337"/>
              <a:gd name="connsiteY4" fmla="*/ 217714 h 2836483"/>
              <a:gd name="connsiteX5" fmla="*/ 387047 w 830337"/>
              <a:gd name="connsiteY5" fmla="*/ 239485 h 2836483"/>
              <a:gd name="connsiteX6" fmla="*/ 339876 w 830337"/>
              <a:gd name="connsiteY6" fmla="*/ 239485 h 2836483"/>
              <a:gd name="connsiteX7" fmla="*/ 260047 w 830337"/>
              <a:gd name="connsiteY7" fmla="*/ 239485 h 2836483"/>
              <a:gd name="connsiteX8" fmla="*/ 198361 w 830337"/>
              <a:gd name="connsiteY8" fmla="*/ 272142 h 2836483"/>
              <a:gd name="connsiteX9" fmla="*/ 140304 w 830337"/>
              <a:gd name="connsiteY9" fmla="*/ 322942 h 2836483"/>
              <a:gd name="connsiteX10" fmla="*/ 74990 w 830337"/>
              <a:gd name="connsiteY10" fmla="*/ 366485 h 2836483"/>
              <a:gd name="connsiteX11" fmla="*/ 24190 w 830337"/>
              <a:gd name="connsiteY11" fmla="*/ 413657 h 2836483"/>
              <a:gd name="connsiteX12" fmla="*/ 2419 w 830337"/>
              <a:gd name="connsiteY12" fmla="*/ 464457 h 2836483"/>
              <a:gd name="connsiteX13" fmla="*/ 38704 w 830337"/>
              <a:gd name="connsiteY13" fmla="*/ 508000 h 2836483"/>
              <a:gd name="connsiteX14" fmla="*/ 45961 w 830337"/>
              <a:gd name="connsiteY14" fmla="*/ 547914 h 2836483"/>
              <a:gd name="connsiteX15" fmla="*/ 89504 w 830337"/>
              <a:gd name="connsiteY15" fmla="*/ 533400 h 2836483"/>
              <a:gd name="connsiteX16" fmla="*/ 147561 w 830337"/>
              <a:gd name="connsiteY16" fmla="*/ 529771 h 2836483"/>
              <a:gd name="connsiteX17" fmla="*/ 234647 w 830337"/>
              <a:gd name="connsiteY17" fmla="*/ 562428 h 2836483"/>
              <a:gd name="connsiteX18" fmla="*/ 270933 w 830337"/>
              <a:gd name="connsiteY18" fmla="*/ 573314 h 2836483"/>
              <a:gd name="connsiteX19" fmla="*/ 281819 w 830337"/>
              <a:gd name="connsiteY19" fmla="*/ 635000 h 2836483"/>
              <a:gd name="connsiteX20" fmla="*/ 336247 w 830337"/>
              <a:gd name="connsiteY20" fmla="*/ 649514 h 2836483"/>
              <a:gd name="connsiteX21" fmla="*/ 379790 w 830337"/>
              <a:gd name="connsiteY21" fmla="*/ 624114 h 2836483"/>
              <a:gd name="connsiteX22" fmla="*/ 474133 w 830337"/>
              <a:gd name="connsiteY22" fmla="*/ 602342 h 2836483"/>
              <a:gd name="connsiteX23" fmla="*/ 503161 w 830337"/>
              <a:gd name="connsiteY23" fmla="*/ 580571 h 2836483"/>
              <a:gd name="connsiteX24" fmla="*/ 539447 w 830337"/>
              <a:gd name="connsiteY24" fmla="*/ 602342 h 2836483"/>
              <a:gd name="connsiteX25" fmla="*/ 532190 w 830337"/>
              <a:gd name="connsiteY25" fmla="*/ 642257 h 2836483"/>
              <a:gd name="connsiteX26" fmla="*/ 528561 w 830337"/>
              <a:gd name="connsiteY26" fmla="*/ 714828 h 2836483"/>
              <a:gd name="connsiteX27" fmla="*/ 499533 w 830337"/>
              <a:gd name="connsiteY27" fmla="*/ 751114 h 2836483"/>
              <a:gd name="connsiteX28" fmla="*/ 445104 w 830337"/>
              <a:gd name="connsiteY28" fmla="*/ 762000 h 2836483"/>
              <a:gd name="connsiteX29" fmla="*/ 328990 w 830337"/>
              <a:gd name="connsiteY29" fmla="*/ 863600 h 2836483"/>
              <a:gd name="connsiteX30" fmla="*/ 343504 w 830337"/>
              <a:gd name="connsiteY30" fmla="*/ 918028 h 2836483"/>
              <a:gd name="connsiteX31" fmla="*/ 372533 w 830337"/>
              <a:gd name="connsiteY31" fmla="*/ 979714 h 2836483"/>
              <a:gd name="connsiteX32" fmla="*/ 368904 w 830337"/>
              <a:gd name="connsiteY32" fmla="*/ 1041400 h 2836483"/>
              <a:gd name="connsiteX33" fmla="*/ 339876 w 830337"/>
              <a:gd name="connsiteY33" fmla="*/ 1095828 h 2836483"/>
              <a:gd name="connsiteX34" fmla="*/ 310847 w 830337"/>
              <a:gd name="connsiteY34" fmla="*/ 1135742 h 2836483"/>
              <a:gd name="connsiteX35" fmla="*/ 281819 w 830337"/>
              <a:gd name="connsiteY35" fmla="*/ 1135742 h 2836483"/>
              <a:gd name="connsiteX36" fmla="*/ 260047 w 830337"/>
              <a:gd name="connsiteY36" fmla="*/ 1110342 h 2836483"/>
              <a:gd name="connsiteX37" fmla="*/ 212876 w 830337"/>
              <a:gd name="connsiteY37" fmla="*/ 1113971 h 2836483"/>
              <a:gd name="connsiteX38" fmla="*/ 183847 w 830337"/>
              <a:gd name="connsiteY38" fmla="*/ 1124857 h 2836483"/>
              <a:gd name="connsiteX39" fmla="*/ 114904 w 830337"/>
              <a:gd name="connsiteY39" fmla="*/ 1081314 h 2836483"/>
              <a:gd name="connsiteX40" fmla="*/ 85876 w 830337"/>
              <a:gd name="connsiteY40" fmla="*/ 1143000 h 2836483"/>
              <a:gd name="connsiteX41" fmla="*/ 89504 w 830337"/>
              <a:gd name="connsiteY41" fmla="*/ 1204685 h 2836483"/>
              <a:gd name="connsiteX42" fmla="*/ 125790 w 830337"/>
              <a:gd name="connsiteY42" fmla="*/ 1230085 h 2836483"/>
              <a:gd name="connsiteX43" fmla="*/ 162076 w 830337"/>
              <a:gd name="connsiteY43" fmla="*/ 1211942 h 2836483"/>
              <a:gd name="connsiteX44" fmla="*/ 194733 w 830337"/>
              <a:gd name="connsiteY44" fmla="*/ 1222828 h 2836483"/>
              <a:gd name="connsiteX45" fmla="*/ 201990 w 830337"/>
              <a:gd name="connsiteY45" fmla="*/ 1295400 h 2836483"/>
              <a:gd name="connsiteX46" fmla="*/ 227390 w 830337"/>
              <a:gd name="connsiteY46" fmla="*/ 1364342 h 2836483"/>
              <a:gd name="connsiteX47" fmla="*/ 209247 w 830337"/>
              <a:gd name="connsiteY47" fmla="*/ 1433285 h 2836483"/>
              <a:gd name="connsiteX48" fmla="*/ 249161 w 830337"/>
              <a:gd name="connsiteY48" fmla="*/ 1469571 h 2836483"/>
              <a:gd name="connsiteX49" fmla="*/ 267304 w 830337"/>
              <a:gd name="connsiteY49" fmla="*/ 1505857 h 2836483"/>
              <a:gd name="connsiteX50" fmla="*/ 307219 w 830337"/>
              <a:gd name="connsiteY50" fmla="*/ 1538514 h 2836483"/>
              <a:gd name="connsiteX51" fmla="*/ 332619 w 830337"/>
              <a:gd name="connsiteY51" fmla="*/ 1574800 h 2836483"/>
              <a:gd name="connsiteX52" fmla="*/ 270933 w 830337"/>
              <a:gd name="connsiteY52" fmla="*/ 1563914 h 2836483"/>
              <a:gd name="connsiteX53" fmla="*/ 241904 w 830337"/>
              <a:gd name="connsiteY53" fmla="*/ 1542142 h 2836483"/>
              <a:gd name="connsiteX54" fmla="*/ 209247 w 830337"/>
              <a:gd name="connsiteY54" fmla="*/ 1574800 h 2836483"/>
              <a:gd name="connsiteX55" fmla="*/ 191104 w 830337"/>
              <a:gd name="connsiteY55" fmla="*/ 1614714 h 2836483"/>
              <a:gd name="connsiteX56" fmla="*/ 234647 w 830337"/>
              <a:gd name="connsiteY56" fmla="*/ 1658257 h 2836483"/>
              <a:gd name="connsiteX57" fmla="*/ 267304 w 830337"/>
              <a:gd name="connsiteY57" fmla="*/ 1669142 h 2836483"/>
              <a:gd name="connsiteX58" fmla="*/ 289076 w 830337"/>
              <a:gd name="connsiteY58" fmla="*/ 1640114 h 2836483"/>
              <a:gd name="connsiteX59" fmla="*/ 314476 w 830337"/>
              <a:gd name="connsiteY59" fmla="*/ 1643742 h 2836483"/>
              <a:gd name="connsiteX60" fmla="*/ 321733 w 830337"/>
              <a:gd name="connsiteY60" fmla="*/ 1730828 h 2836483"/>
              <a:gd name="connsiteX61" fmla="*/ 383419 w 830337"/>
              <a:gd name="connsiteY61" fmla="*/ 1767114 h 2836483"/>
              <a:gd name="connsiteX62" fmla="*/ 412447 w 830337"/>
              <a:gd name="connsiteY62" fmla="*/ 1850571 h 2836483"/>
              <a:gd name="connsiteX63" fmla="*/ 485019 w 830337"/>
              <a:gd name="connsiteY63" fmla="*/ 1941285 h 2836483"/>
              <a:gd name="connsiteX64" fmla="*/ 488647 w 830337"/>
              <a:gd name="connsiteY64" fmla="*/ 1988457 h 2836483"/>
              <a:gd name="connsiteX65" fmla="*/ 539447 w 830337"/>
              <a:gd name="connsiteY65" fmla="*/ 2028371 h 2836483"/>
              <a:gd name="connsiteX66" fmla="*/ 572104 w 830337"/>
              <a:gd name="connsiteY66" fmla="*/ 2126342 h 2836483"/>
              <a:gd name="connsiteX67" fmla="*/ 572104 w 830337"/>
              <a:gd name="connsiteY67" fmla="*/ 2220685 h 2836483"/>
              <a:gd name="connsiteX68" fmla="*/ 626533 w 830337"/>
              <a:gd name="connsiteY68" fmla="*/ 2347685 h 2836483"/>
              <a:gd name="connsiteX69" fmla="*/ 666447 w 830337"/>
              <a:gd name="connsiteY69" fmla="*/ 2380342 h 2836483"/>
              <a:gd name="connsiteX70" fmla="*/ 673704 w 830337"/>
              <a:gd name="connsiteY70" fmla="*/ 2434771 h 2836483"/>
              <a:gd name="connsiteX71" fmla="*/ 757161 w 830337"/>
              <a:gd name="connsiteY71" fmla="*/ 2503714 h 2836483"/>
              <a:gd name="connsiteX72" fmla="*/ 804333 w 830337"/>
              <a:gd name="connsiteY72" fmla="*/ 2601685 h 2836483"/>
              <a:gd name="connsiteX73" fmla="*/ 826104 w 830337"/>
              <a:gd name="connsiteY73" fmla="*/ 2692400 h 2836483"/>
              <a:gd name="connsiteX74" fmla="*/ 778933 w 830337"/>
              <a:gd name="connsiteY74" fmla="*/ 2667000 h 2836483"/>
              <a:gd name="connsiteX75" fmla="*/ 717247 w 830337"/>
              <a:gd name="connsiteY75" fmla="*/ 2590800 h 2836483"/>
              <a:gd name="connsiteX76" fmla="*/ 644676 w 830337"/>
              <a:gd name="connsiteY76" fmla="*/ 2540000 h 2836483"/>
              <a:gd name="connsiteX77" fmla="*/ 612019 w 830337"/>
              <a:gd name="connsiteY77" fmla="*/ 2489200 h 2836483"/>
              <a:gd name="connsiteX78" fmla="*/ 553961 w 830337"/>
              <a:gd name="connsiteY78" fmla="*/ 2445657 h 2836483"/>
              <a:gd name="connsiteX79" fmla="*/ 510419 w 830337"/>
              <a:gd name="connsiteY79" fmla="*/ 2383971 h 2836483"/>
              <a:gd name="connsiteX80" fmla="*/ 455990 w 830337"/>
              <a:gd name="connsiteY80" fmla="*/ 2307771 h 2836483"/>
              <a:gd name="connsiteX81" fmla="*/ 394304 w 830337"/>
              <a:gd name="connsiteY81" fmla="*/ 2264228 h 2836483"/>
              <a:gd name="connsiteX82" fmla="*/ 408819 w 830337"/>
              <a:gd name="connsiteY82" fmla="*/ 2191657 h 2836483"/>
              <a:gd name="connsiteX83" fmla="*/ 387047 w 830337"/>
              <a:gd name="connsiteY83" fmla="*/ 2166257 h 2836483"/>
              <a:gd name="connsiteX84" fmla="*/ 310847 w 830337"/>
              <a:gd name="connsiteY84" fmla="*/ 2180771 h 2836483"/>
              <a:gd name="connsiteX85" fmla="*/ 289076 w 830337"/>
              <a:gd name="connsiteY85" fmla="*/ 2177142 h 2836483"/>
              <a:gd name="connsiteX86" fmla="*/ 310847 w 830337"/>
              <a:gd name="connsiteY86" fmla="*/ 2275114 h 2836483"/>
              <a:gd name="connsiteX87" fmla="*/ 303590 w 830337"/>
              <a:gd name="connsiteY87" fmla="*/ 2315028 h 2836483"/>
              <a:gd name="connsiteX88" fmla="*/ 303590 w 830337"/>
              <a:gd name="connsiteY88" fmla="*/ 2365828 h 2836483"/>
              <a:gd name="connsiteX89" fmla="*/ 354390 w 830337"/>
              <a:gd name="connsiteY89" fmla="*/ 2373085 h 2836483"/>
              <a:gd name="connsiteX90" fmla="*/ 376161 w 830337"/>
              <a:gd name="connsiteY90" fmla="*/ 2358571 h 2836483"/>
              <a:gd name="connsiteX91" fmla="*/ 408819 w 830337"/>
              <a:gd name="connsiteY91" fmla="*/ 2394857 h 2836483"/>
              <a:gd name="connsiteX92" fmla="*/ 503161 w 830337"/>
              <a:gd name="connsiteY92" fmla="*/ 2434771 h 2836483"/>
              <a:gd name="connsiteX93" fmla="*/ 535819 w 830337"/>
              <a:gd name="connsiteY93" fmla="*/ 2474685 h 2836483"/>
              <a:gd name="connsiteX94" fmla="*/ 582990 w 830337"/>
              <a:gd name="connsiteY94" fmla="*/ 2521857 h 2836483"/>
              <a:gd name="connsiteX95" fmla="*/ 557590 w 830337"/>
              <a:gd name="connsiteY95" fmla="*/ 2558142 h 2836483"/>
              <a:gd name="connsiteX96" fmla="*/ 474133 w 830337"/>
              <a:gd name="connsiteY96" fmla="*/ 2561771 h 2836483"/>
              <a:gd name="connsiteX97" fmla="*/ 677333 w 830337"/>
              <a:gd name="connsiteY97" fmla="*/ 2779486 h 2836483"/>
              <a:gd name="connsiteX98" fmla="*/ 727570 w 830337"/>
              <a:gd name="connsiteY98" fmla="*/ 2836483 h 2836483"/>
              <a:gd name="connsiteX0" fmla="*/ 608390 w 830337"/>
              <a:gd name="connsiteY0" fmla="*/ 0 h 2836483"/>
              <a:gd name="connsiteX1" fmla="*/ 630161 w 830337"/>
              <a:gd name="connsiteY1" fmla="*/ 54428 h 2836483"/>
              <a:gd name="connsiteX2" fmla="*/ 579361 w 830337"/>
              <a:gd name="connsiteY2" fmla="*/ 83457 h 2836483"/>
              <a:gd name="connsiteX3" fmla="*/ 455990 w 830337"/>
              <a:gd name="connsiteY3" fmla="*/ 116114 h 2836483"/>
              <a:gd name="connsiteX4" fmla="*/ 419704 w 830337"/>
              <a:gd name="connsiteY4" fmla="*/ 217714 h 2836483"/>
              <a:gd name="connsiteX5" fmla="*/ 387047 w 830337"/>
              <a:gd name="connsiteY5" fmla="*/ 239485 h 2836483"/>
              <a:gd name="connsiteX6" fmla="*/ 339876 w 830337"/>
              <a:gd name="connsiteY6" fmla="*/ 239485 h 2836483"/>
              <a:gd name="connsiteX7" fmla="*/ 260047 w 830337"/>
              <a:gd name="connsiteY7" fmla="*/ 239485 h 2836483"/>
              <a:gd name="connsiteX8" fmla="*/ 198361 w 830337"/>
              <a:gd name="connsiteY8" fmla="*/ 272142 h 2836483"/>
              <a:gd name="connsiteX9" fmla="*/ 140304 w 830337"/>
              <a:gd name="connsiteY9" fmla="*/ 322942 h 2836483"/>
              <a:gd name="connsiteX10" fmla="*/ 74990 w 830337"/>
              <a:gd name="connsiteY10" fmla="*/ 366485 h 2836483"/>
              <a:gd name="connsiteX11" fmla="*/ 24190 w 830337"/>
              <a:gd name="connsiteY11" fmla="*/ 413657 h 2836483"/>
              <a:gd name="connsiteX12" fmla="*/ 2419 w 830337"/>
              <a:gd name="connsiteY12" fmla="*/ 464457 h 2836483"/>
              <a:gd name="connsiteX13" fmla="*/ 38704 w 830337"/>
              <a:gd name="connsiteY13" fmla="*/ 508000 h 2836483"/>
              <a:gd name="connsiteX14" fmla="*/ 45961 w 830337"/>
              <a:gd name="connsiteY14" fmla="*/ 547914 h 2836483"/>
              <a:gd name="connsiteX15" fmla="*/ 89504 w 830337"/>
              <a:gd name="connsiteY15" fmla="*/ 533400 h 2836483"/>
              <a:gd name="connsiteX16" fmla="*/ 147561 w 830337"/>
              <a:gd name="connsiteY16" fmla="*/ 529771 h 2836483"/>
              <a:gd name="connsiteX17" fmla="*/ 234647 w 830337"/>
              <a:gd name="connsiteY17" fmla="*/ 562428 h 2836483"/>
              <a:gd name="connsiteX18" fmla="*/ 270933 w 830337"/>
              <a:gd name="connsiteY18" fmla="*/ 573314 h 2836483"/>
              <a:gd name="connsiteX19" fmla="*/ 281819 w 830337"/>
              <a:gd name="connsiteY19" fmla="*/ 635000 h 2836483"/>
              <a:gd name="connsiteX20" fmla="*/ 336247 w 830337"/>
              <a:gd name="connsiteY20" fmla="*/ 649514 h 2836483"/>
              <a:gd name="connsiteX21" fmla="*/ 379790 w 830337"/>
              <a:gd name="connsiteY21" fmla="*/ 624114 h 2836483"/>
              <a:gd name="connsiteX22" fmla="*/ 474133 w 830337"/>
              <a:gd name="connsiteY22" fmla="*/ 602342 h 2836483"/>
              <a:gd name="connsiteX23" fmla="*/ 503161 w 830337"/>
              <a:gd name="connsiteY23" fmla="*/ 580571 h 2836483"/>
              <a:gd name="connsiteX24" fmla="*/ 539447 w 830337"/>
              <a:gd name="connsiteY24" fmla="*/ 602342 h 2836483"/>
              <a:gd name="connsiteX25" fmla="*/ 532190 w 830337"/>
              <a:gd name="connsiteY25" fmla="*/ 642257 h 2836483"/>
              <a:gd name="connsiteX26" fmla="*/ 528561 w 830337"/>
              <a:gd name="connsiteY26" fmla="*/ 714828 h 2836483"/>
              <a:gd name="connsiteX27" fmla="*/ 499533 w 830337"/>
              <a:gd name="connsiteY27" fmla="*/ 751114 h 2836483"/>
              <a:gd name="connsiteX28" fmla="*/ 445104 w 830337"/>
              <a:gd name="connsiteY28" fmla="*/ 762000 h 2836483"/>
              <a:gd name="connsiteX29" fmla="*/ 328990 w 830337"/>
              <a:gd name="connsiteY29" fmla="*/ 863600 h 2836483"/>
              <a:gd name="connsiteX30" fmla="*/ 343504 w 830337"/>
              <a:gd name="connsiteY30" fmla="*/ 918028 h 2836483"/>
              <a:gd name="connsiteX31" fmla="*/ 372533 w 830337"/>
              <a:gd name="connsiteY31" fmla="*/ 979714 h 2836483"/>
              <a:gd name="connsiteX32" fmla="*/ 368904 w 830337"/>
              <a:gd name="connsiteY32" fmla="*/ 1041400 h 2836483"/>
              <a:gd name="connsiteX33" fmla="*/ 339876 w 830337"/>
              <a:gd name="connsiteY33" fmla="*/ 1095828 h 2836483"/>
              <a:gd name="connsiteX34" fmla="*/ 310847 w 830337"/>
              <a:gd name="connsiteY34" fmla="*/ 1135742 h 2836483"/>
              <a:gd name="connsiteX35" fmla="*/ 281819 w 830337"/>
              <a:gd name="connsiteY35" fmla="*/ 1135742 h 2836483"/>
              <a:gd name="connsiteX36" fmla="*/ 260047 w 830337"/>
              <a:gd name="connsiteY36" fmla="*/ 1110342 h 2836483"/>
              <a:gd name="connsiteX37" fmla="*/ 212876 w 830337"/>
              <a:gd name="connsiteY37" fmla="*/ 1113971 h 2836483"/>
              <a:gd name="connsiteX38" fmla="*/ 183847 w 830337"/>
              <a:gd name="connsiteY38" fmla="*/ 1124857 h 2836483"/>
              <a:gd name="connsiteX39" fmla="*/ 114904 w 830337"/>
              <a:gd name="connsiteY39" fmla="*/ 1081314 h 2836483"/>
              <a:gd name="connsiteX40" fmla="*/ 85876 w 830337"/>
              <a:gd name="connsiteY40" fmla="*/ 1143000 h 2836483"/>
              <a:gd name="connsiteX41" fmla="*/ 89504 w 830337"/>
              <a:gd name="connsiteY41" fmla="*/ 1204685 h 2836483"/>
              <a:gd name="connsiteX42" fmla="*/ 125790 w 830337"/>
              <a:gd name="connsiteY42" fmla="*/ 1230085 h 2836483"/>
              <a:gd name="connsiteX43" fmla="*/ 162076 w 830337"/>
              <a:gd name="connsiteY43" fmla="*/ 1211942 h 2836483"/>
              <a:gd name="connsiteX44" fmla="*/ 194733 w 830337"/>
              <a:gd name="connsiteY44" fmla="*/ 1222828 h 2836483"/>
              <a:gd name="connsiteX45" fmla="*/ 201990 w 830337"/>
              <a:gd name="connsiteY45" fmla="*/ 1295400 h 2836483"/>
              <a:gd name="connsiteX46" fmla="*/ 227390 w 830337"/>
              <a:gd name="connsiteY46" fmla="*/ 1364342 h 2836483"/>
              <a:gd name="connsiteX47" fmla="*/ 209247 w 830337"/>
              <a:gd name="connsiteY47" fmla="*/ 1433285 h 2836483"/>
              <a:gd name="connsiteX48" fmla="*/ 249161 w 830337"/>
              <a:gd name="connsiteY48" fmla="*/ 1469571 h 2836483"/>
              <a:gd name="connsiteX49" fmla="*/ 267304 w 830337"/>
              <a:gd name="connsiteY49" fmla="*/ 1505857 h 2836483"/>
              <a:gd name="connsiteX50" fmla="*/ 307219 w 830337"/>
              <a:gd name="connsiteY50" fmla="*/ 1538514 h 2836483"/>
              <a:gd name="connsiteX51" fmla="*/ 332619 w 830337"/>
              <a:gd name="connsiteY51" fmla="*/ 1574800 h 2836483"/>
              <a:gd name="connsiteX52" fmla="*/ 270933 w 830337"/>
              <a:gd name="connsiteY52" fmla="*/ 1563914 h 2836483"/>
              <a:gd name="connsiteX53" fmla="*/ 241904 w 830337"/>
              <a:gd name="connsiteY53" fmla="*/ 1542142 h 2836483"/>
              <a:gd name="connsiteX54" fmla="*/ 209247 w 830337"/>
              <a:gd name="connsiteY54" fmla="*/ 1574800 h 2836483"/>
              <a:gd name="connsiteX55" fmla="*/ 191104 w 830337"/>
              <a:gd name="connsiteY55" fmla="*/ 1614714 h 2836483"/>
              <a:gd name="connsiteX56" fmla="*/ 234647 w 830337"/>
              <a:gd name="connsiteY56" fmla="*/ 1658257 h 2836483"/>
              <a:gd name="connsiteX57" fmla="*/ 267304 w 830337"/>
              <a:gd name="connsiteY57" fmla="*/ 1669142 h 2836483"/>
              <a:gd name="connsiteX58" fmla="*/ 289076 w 830337"/>
              <a:gd name="connsiteY58" fmla="*/ 1640114 h 2836483"/>
              <a:gd name="connsiteX59" fmla="*/ 314476 w 830337"/>
              <a:gd name="connsiteY59" fmla="*/ 1643742 h 2836483"/>
              <a:gd name="connsiteX60" fmla="*/ 321733 w 830337"/>
              <a:gd name="connsiteY60" fmla="*/ 1730828 h 2836483"/>
              <a:gd name="connsiteX61" fmla="*/ 383419 w 830337"/>
              <a:gd name="connsiteY61" fmla="*/ 1767114 h 2836483"/>
              <a:gd name="connsiteX62" fmla="*/ 412447 w 830337"/>
              <a:gd name="connsiteY62" fmla="*/ 1850571 h 2836483"/>
              <a:gd name="connsiteX63" fmla="*/ 485019 w 830337"/>
              <a:gd name="connsiteY63" fmla="*/ 1941285 h 2836483"/>
              <a:gd name="connsiteX64" fmla="*/ 488647 w 830337"/>
              <a:gd name="connsiteY64" fmla="*/ 1988457 h 2836483"/>
              <a:gd name="connsiteX65" fmla="*/ 539447 w 830337"/>
              <a:gd name="connsiteY65" fmla="*/ 2028371 h 2836483"/>
              <a:gd name="connsiteX66" fmla="*/ 572104 w 830337"/>
              <a:gd name="connsiteY66" fmla="*/ 2126342 h 2836483"/>
              <a:gd name="connsiteX67" fmla="*/ 572104 w 830337"/>
              <a:gd name="connsiteY67" fmla="*/ 2220685 h 2836483"/>
              <a:gd name="connsiteX68" fmla="*/ 626533 w 830337"/>
              <a:gd name="connsiteY68" fmla="*/ 2347685 h 2836483"/>
              <a:gd name="connsiteX69" fmla="*/ 666447 w 830337"/>
              <a:gd name="connsiteY69" fmla="*/ 2380342 h 2836483"/>
              <a:gd name="connsiteX70" fmla="*/ 673704 w 830337"/>
              <a:gd name="connsiteY70" fmla="*/ 2434771 h 2836483"/>
              <a:gd name="connsiteX71" fmla="*/ 757161 w 830337"/>
              <a:gd name="connsiteY71" fmla="*/ 2503714 h 2836483"/>
              <a:gd name="connsiteX72" fmla="*/ 804333 w 830337"/>
              <a:gd name="connsiteY72" fmla="*/ 2601685 h 2836483"/>
              <a:gd name="connsiteX73" fmla="*/ 826104 w 830337"/>
              <a:gd name="connsiteY73" fmla="*/ 2692400 h 2836483"/>
              <a:gd name="connsiteX74" fmla="*/ 778933 w 830337"/>
              <a:gd name="connsiteY74" fmla="*/ 2667000 h 2836483"/>
              <a:gd name="connsiteX75" fmla="*/ 717247 w 830337"/>
              <a:gd name="connsiteY75" fmla="*/ 2590800 h 2836483"/>
              <a:gd name="connsiteX76" fmla="*/ 644676 w 830337"/>
              <a:gd name="connsiteY76" fmla="*/ 2540000 h 2836483"/>
              <a:gd name="connsiteX77" fmla="*/ 612019 w 830337"/>
              <a:gd name="connsiteY77" fmla="*/ 2489200 h 2836483"/>
              <a:gd name="connsiteX78" fmla="*/ 553961 w 830337"/>
              <a:gd name="connsiteY78" fmla="*/ 2445657 h 2836483"/>
              <a:gd name="connsiteX79" fmla="*/ 510419 w 830337"/>
              <a:gd name="connsiteY79" fmla="*/ 2383971 h 2836483"/>
              <a:gd name="connsiteX80" fmla="*/ 455990 w 830337"/>
              <a:gd name="connsiteY80" fmla="*/ 2307771 h 2836483"/>
              <a:gd name="connsiteX81" fmla="*/ 394304 w 830337"/>
              <a:gd name="connsiteY81" fmla="*/ 2264228 h 2836483"/>
              <a:gd name="connsiteX82" fmla="*/ 408819 w 830337"/>
              <a:gd name="connsiteY82" fmla="*/ 2191657 h 2836483"/>
              <a:gd name="connsiteX83" fmla="*/ 387047 w 830337"/>
              <a:gd name="connsiteY83" fmla="*/ 2166257 h 2836483"/>
              <a:gd name="connsiteX84" fmla="*/ 310847 w 830337"/>
              <a:gd name="connsiteY84" fmla="*/ 2180771 h 2836483"/>
              <a:gd name="connsiteX85" fmla="*/ 289076 w 830337"/>
              <a:gd name="connsiteY85" fmla="*/ 2177142 h 2836483"/>
              <a:gd name="connsiteX86" fmla="*/ 310847 w 830337"/>
              <a:gd name="connsiteY86" fmla="*/ 2275114 h 2836483"/>
              <a:gd name="connsiteX87" fmla="*/ 303590 w 830337"/>
              <a:gd name="connsiteY87" fmla="*/ 2315028 h 2836483"/>
              <a:gd name="connsiteX88" fmla="*/ 303590 w 830337"/>
              <a:gd name="connsiteY88" fmla="*/ 2365828 h 2836483"/>
              <a:gd name="connsiteX89" fmla="*/ 354390 w 830337"/>
              <a:gd name="connsiteY89" fmla="*/ 2373085 h 2836483"/>
              <a:gd name="connsiteX90" fmla="*/ 376161 w 830337"/>
              <a:gd name="connsiteY90" fmla="*/ 2358571 h 2836483"/>
              <a:gd name="connsiteX91" fmla="*/ 408819 w 830337"/>
              <a:gd name="connsiteY91" fmla="*/ 2394857 h 2836483"/>
              <a:gd name="connsiteX92" fmla="*/ 503161 w 830337"/>
              <a:gd name="connsiteY92" fmla="*/ 2434771 h 2836483"/>
              <a:gd name="connsiteX93" fmla="*/ 535819 w 830337"/>
              <a:gd name="connsiteY93" fmla="*/ 2474685 h 2836483"/>
              <a:gd name="connsiteX94" fmla="*/ 582990 w 830337"/>
              <a:gd name="connsiteY94" fmla="*/ 2521857 h 2836483"/>
              <a:gd name="connsiteX95" fmla="*/ 557590 w 830337"/>
              <a:gd name="connsiteY95" fmla="*/ 2558142 h 2836483"/>
              <a:gd name="connsiteX96" fmla="*/ 474133 w 830337"/>
              <a:gd name="connsiteY96" fmla="*/ 2561771 h 2836483"/>
              <a:gd name="connsiteX97" fmla="*/ 677333 w 830337"/>
              <a:gd name="connsiteY97" fmla="*/ 2779486 h 2836483"/>
              <a:gd name="connsiteX98" fmla="*/ 727570 w 830337"/>
              <a:gd name="connsiteY98" fmla="*/ 2836483 h 2836483"/>
              <a:gd name="connsiteX0" fmla="*/ 608390 w 830337"/>
              <a:gd name="connsiteY0" fmla="*/ 0 h 2836483"/>
              <a:gd name="connsiteX1" fmla="*/ 630161 w 830337"/>
              <a:gd name="connsiteY1" fmla="*/ 54428 h 2836483"/>
              <a:gd name="connsiteX2" fmla="*/ 579361 w 830337"/>
              <a:gd name="connsiteY2" fmla="*/ 83457 h 2836483"/>
              <a:gd name="connsiteX3" fmla="*/ 455990 w 830337"/>
              <a:gd name="connsiteY3" fmla="*/ 116114 h 2836483"/>
              <a:gd name="connsiteX4" fmla="*/ 419704 w 830337"/>
              <a:gd name="connsiteY4" fmla="*/ 217714 h 2836483"/>
              <a:gd name="connsiteX5" fmla="*/ 387047 w 830337"/>
              <a:gd name="connsiteY5" fmla="*/ 239485 h 2836483"/>
              <a:gd name="connsiteX6" fmla="*/ 339876 w 830337"/>
              <a:gd name="connsiteY6" fmla="*/ 239485 h 2836483"/>
              <a:gd name="connsiteX7" fmla="*/ 260047 w 830337"/>
              <a:gd name="connsiteY7" fmla="*/ 239485 h 2836483"/>
              <a:gd name="connsiteX8" fmla="*/ 198361 w 830337"/>
              <a:gd name="connsiteY8" fmla="*/ 272142 h 2836483"/>
              <a:gd name="connsiteX9" fmla="*/ 140304 w 830337"/>
              <a:gd name="connsiteY9" fmla="*/ 322942 h 2836483"/>
              <a:gd name="connsiteX10" fmla="*/ 74990 w 830337"/>
              <a:gd name="connsiteY10" fmla="*/ 366485 h 2836483"/>
              <a:gd name="connsiteX11" fmla="*/ 24190 w 830337"/>
              <a:gd name="connsiteY11" fmla="*/ 413657 h 2836483"/>
              <a:gd name="connsiteX12" fmla="*/ 2419 w 830337"/>
              <a:gd name="connsiteY12" fmla="*/ 464457 h 2836483"/>
              <a:gd name="connsiteX13" fmla="*/ 38704 w 830337"/>
              <a:gd name="connsiteY13" fmla="*/ 508000 h 2836483"/>
              <a:gd name="connsiteX14" fmla="*/ 45961 w 830337"/>
              <a:gd name="connsiteY14" fmla="*/ 547914 h 2836483"/>
              <a:gd name="connsiteX15" fmla="*/ 89504 w 830337"/>
              <a:gd name="connsiteY15" fmla="*/ 533400 h 2836483"/>
              <a:gd name="connsiteX16" fmla="*/ 147561 w 830337"/>
              <a:gd name="connsiteY16" fmla="*/ 529771 h 2836483"/>
              <a:gd name="connsiteX17" fmla="*/ 234647 w 830337"/>
              <a:gd name="connsiteY17" fmla="*/ 562428 h 2836483"/>
              <a:gd name="connsiteX18" fmla="*/ 270933 w 830337"/>
              <a:gd name="connsiteY18" fmla="*/ 573314 h 2836483"/>
              <a:gd name="connsiteX19" fmla="*/ 281819 w 830337"/>
              <a:gd name="connsiteY19" fmla="*/ 635000 h 2836483"/>
              <a:gd name="connsiteX20" fmla="*/ 336247 w 830337"/>
              <a:gd name="connsiteY20" fmla="*/ 649514 h 2836483"/>
              <a:gd name="connsiteX21" fmla="*/ 379790 w 830337"/>
              <a:gd name="connsiteY21" fmla="*/ 624114 h 2836483"/>
              <a:gd name="connsiteX22" fmla="*/ 474133 w 830337"/>
              <a:gd name="connsiteY22" fmla="*/ 602342 h 2836483"/>
              <a:gd name="connsiteX23" fmla="*/ 503161 w 830337"/>
              <a:gd name="connsiteY23" fmla="*/ 580571 h 2836483"/>
              <a:gd name="connsiteX24" fmla="*/ 539447 w 830337"/>
              <a:gd name="connsiteY24" fmla="*/ 602342 h 2836483"/>
              <a:gd name="connsiteX25" fmla="*/ 532190 w 830337"/>
              <a:gd name="connsiteY25" fmla="*/ 642257 h 2836483"/>
              <a:gd name="connsiteX26" fmla="*/ 528561 w 830337"/>
              <a:gd name="connsiteY26" fmla="*/ 714828 h 2836483"/>
              <a:gd name="connsiteX27" fmla="*/ 499533 w 830337"/>
              <a:gd name="connsiteY27" fmla="*/ 751114 h 2836483"/>
              <a:gd name="connsiteX28" fmla="*/ 445104 w 830337"/>
              <a:gd name="connsiteY28" fmla="*/ 762000 h 2836483"/>
              <a:gd name="connsiteX29" fmla="*/ 328990 w 830337"/>
              <a:gd name="connsiteY29" fmla="*/ 863600 h 2836483"/>
              <a:gd name="connsiteX30" fmla="*/ 343504 w 830337"/>
              <a:gd name="connsiteY30" fmla="*/ 918028 h 2836483"/>
              <a:gd name="connsiteX31" fmla="*/ 372533 w 830337"/>
              <a:gd name="connsiteY31" fmla="*/ 979714 h 2836483"/>
              <a:gd name="connsiteX32" fmla="*/ 368904 w 830337"/>
              <a:gd name="connsiteY32" fmla="*/ 1041400 h 2836483"/>
              <a:gd name="connsiteX33" fmla="*/ 339876 w 830337"/>
              <a:gd name="connsiteY33" fmla="*/ 1095828 h 2836483"/>
              <a:gd name="connsiteX34" fmla="*/ 310847 w 830337"/>
              <a:gd name="connsiteY34" fmla="*/ 1135742 h 2836483"/>
              <a:gd name="connsiteX35" fmla="*/ 281819 w 830337"/>
              <a:gd name="connsiteY35" fmla="*/ 1135742 h 2836483"/>
              <a:gd name="connsiteX36" fmla="*/ 260047 w 830337"/>
              <a:gd name="connsiteY36" fmla="*/ 1110342 h 2836483"/>
              <a:gd name="connsiteX37" fmla="*/ 212876 w 830337"/>
              <a:gd name="connsiteY37" fmla="*/ 1113971 h 2836483"/>
              <a:gd name="connsiteX38" fmla="*/ 183847 w 830337"/>
              <a:gd name="connsiteY38" fmla="*/ 1124857 h 2836483"/>
              <a:gd name="connsiteX39" fmla="*/ 114904 w 830337"/>
              <a:gd name="connsiteY39" fmla="*/ 1081314 h 2836483"/>
              <a:gd name="connsiteX40" fmla="*/ 85876 w 830337"/>
              <a:gd name="connsiteY40" fmla="*/ 1143000 h 2836483"/>
              <a:gd name="connsiteX41" fmla="*/ 89504 w 830337"/>
              <a:gd name="connsiteY41" fmla="*/ 1204685 h 2836483"/>
              <a:gd name="connsiteX42" fmla="*/ 125790 w 830337"/>
              <a:gd name="connsiteY42" fmla="*/ 1230085 h 2836483"/>
              <a:gd name="connsiteX43" fmla="*/ 162076 w 830337"/>
              <a:gd name="connsiteY43" fmla="*/ 1211942 h 2836483"/>
              <a:gd name="connsiteX44" fmla="*/ 194733 w 830337"/>
              <a:gd name="connsiteY44" fmla="*/ 1222828 h 2836483"/>
              <a:gd name="connsiteX45" fmla="*/ 201990 w 830337"/>
              <a:gd name="connsiteY45" fmla="*/ 1295400 h 2836483"/>
              <a:gd name="connsiteX46" fmla="*/ 227390 w 830337"/>
              <a:gd name="connsiteY46" fmla="*/ 1364342 h 2836483"/>
              <a:gd name="connsiteX47" fmla="*/ 209247 w 830337"/>
              <a:gd name="connsiteY47" fmla="*/ 1433285 h 2836483"/>
              <a:gd name="connsiteX48" fmla="*/ 249161 w 830337"/>
              <a:gd name="connsiteY48" fmla="*/ 1469571 h 2836483"/>
              <a:gd name="connsiteX49" fmla="*/ 267304 w 830337"/>
              <a:gd name="connsiteY49" fmla="*/ 1505857 h 2836483"/>
              <a:gd name="connsiteX50" fmla="*/ 307219 w 830337"/>
              <a:gd name="connsiteY50" fmla="*/ 1538514 h 2836483"/>
              <a:gd name="connsiteX51" fmla="*/ 332619 w 830337"/>
              <a:gd name="connsiteY51" fmla="*/ 1574800 h 2836483"/>
              <a:gd name="connsiteX52" fmla="*/ 270933 w 830337"/>
              <a:gd name="connsiteY52" fmla="*/ 1563914 h 2836483"/>
              <a:gd name="connsiteX53" fmla="*/ 241904 w 830337"/>
              <a:gd name="connsiteY53" fmla="*/ 1542142 h 2836483"/>
              <a:gd name="connsiteX54" fmla="*/ 209247 w 830337"/>
              <a:gd name="connsiteY54" fmla="*/ 1574800 h 2836483"/>
              <a:gd name="connsiteX55" fmla="*/ 191104 w 830337"/>
              <a:gd name="connsiteY55" fmla="*/ 1614714 h 2836483"/>
              <a:gd name="connsiteX56" fmla="*/ 234647 w 830337"/>
              <a:gd name="connsiteY56" fmla="*/ 1658257 h 2836483"/>
              <a:gd name="connsiteX57" fmla="*/ 267304 w 830337"/>
              <a:gd name="connsiteY57" fmla="*/ 1669142 h 2836483"/>
              <a:gd name="connsiteX58" fmla="*/ 289076 w 830337"/>
              <a:gd name="connsiteY58" fmla="*/ 1640114 h 2836483"/>
              <a:gd name="connsiteX59" fmla="*/ 314476 w 830337"/>
              <a:gd name="connsiteY59" fmla="*/ 1643742 h 2836483"/>
              <a:gd name="connsiteX60" fmla="*/ 321733 w 830337"/>
              <a:gd name="connsiteY60" fmla="*/ 1730828 h 2836483"/>
              <a:gd name="connsiteX61" fmla="*/ 383419 w 830337"/>
              <a:gd name="connsiteY61" fmla="*/ 1767114 h 2836483"/>
              <a:gd name="connsiteX62" fmla="*/ 412447 w 830337"/>
              <a:gd name="connsiteY62" fmla="*/ 1850571 h 2836483"/>
              <a:gd name="connsiteX63" fmla="*/ 485019 w 830337"/>
              <a:gd name="connsiteY63" fmla="*/ 1941285 h 2836483"/>
              <a:gd name="connsiteX64" fmla="*/ 488647 w 830337"/>
              <a:gd name="connsiteY64" fmla="*/ 1988457 h 2836483"/>
              <a:gd name="connsiteX65" fmla="*/ 539447 w 830337"/>
              <a:gd name="connsiteY65" fmla="*/ 2028371 h 2836483"/>
              <a:gd name="connsiteX66" fmla="*/ 572104 w 830337"/>
              <a:gd name="connsiteY66" fmla="*/ 2126342 h 2836483"/>
              <a:gd name="connsiteX67" fmla="*/ 572104 w 830337"/>
              <a:gd name="connsiteY67" fmla="*/ 2220685 h 2836483"/>
              <a:gd name="connsiteX68" fmla="*/ 626533 w 830337"/>
              <a:gd name="connsiteY68" fmla="*/ 2347685 h 2836483"/>
              <a:gd name="connsiteX69" fmla="*/ 666447 w 830337"/>
              <a:gd name="connsiteY69" fmla="*/ 2380342 h 2836483"/>
              <a:gd name="connsiteX70" fmla="*/ 673704 w 830337"/>
              <a:gd name="connsiteY70" fmla="*/ 2434771 h 2836483"/>
              <a:gd name="connsiteX71" fmla="*/ 757161 w 830337"/>
              <a:gd name="connsiteY71" fmla="*/ 2503714 h 2836483"/>
              <a:gd name="connsiteX72" fmla="*/ 804333 w 830337"/>
              <a:gd name="connsiteY72" fmla="*/ 2601685 h 2836483"/>
              <a:gd name="connsiteX73" fmla="*/ 826104 w 830337"/>
              <a:gd name="connsiteY73" fmla="*/ 2692400 h 2836483"/>
              <a:gd name="connsiteX74" fmla="*/ 778933 w 830337"/>
              <a:gd name="connsiteY74" fmla="*/ 2667000 h 2836483"/>
              <a:gd name="connsiteX75" fmla="*/ 717247 w 830337"/>
              <a:gd name="connsiteY75" fmla="*/ 2590800 h 2836483"/>
              <a:gd name="connsiteX76" fmla="*/ 644676 w 830337"/>
              <a:gd name="connsiteY76" fmla="*/ 2540000 h 2836483"/>
              <a:gd name="connsiteX77" fmla="*/ 612019 w 830337"/>
              <a:gd name="connsiteY77" fmla="*/ 2489200 h 2836483"/>
              <a:gd name="connsiteX78" fmla="*/ 553961 w 830337"/>
              <a:gd name="connsiteY78" fmla="*/ 2445657 h 2836483"/>
              <a:gd name="connsiteX79" fmla="*/ 510419 w 830337"/>
              <a:gd name="connsiteY79" fmla="*/ 2383971 h 2836483"/>
              <a:gd name="connsiteX80" fmla="*/ 455990 w 830337"/>
              <a:gd name="connsiteY80" fmla="*/ 2307771 h 2836483"/>
              <a:gd name="connsiteX81" fmla="*/ 394304 w 830337"/>
              <a:gd name="connsiteY81" fmla="*/ 2264228 h 2836483"/>
              <a:gd name="connsiteX82" fmla="*/ 408819 w 830337"/>
              <a:gd name="connsiteY82" fmla="*/ 2191657 h 2836483"/>
              <a:gd name="connsiteX83" fmla="*/ 387047 w 830337"/>
              <a:gd name="connsiteY83" fmla="*/ 2166257 h 2836483"/>
              <a:gd name="connsiteX84" fmla="*/ 310847 w 830337"/>
              <a:gd name="connsiteY84" fmla="*/ 2180771 h 2836483"/>
              <a:gd name="connsiteX85" fmla="*/ 289076 w 830337"/>
              <a:gd name="connsiteY85" fmla="*/ 2177142 h 2836483"/>
              <a:gd name="connsiteX86" fmla="*/ 310847 w 830337"/>
              <a:gd name="connsiteY86" fmla="*/ 2275114 h 2836483"/>
              <a:gd name="connsiteX87" fmla="*/ 303590 w 830337"/>
              <a:gd name="connsiteY87" fmla="*/ 2315028 h 2836483"/>
              <a:gd name="connsiteX88" fmla="*/ 303590 w 830337"/>
              <a:gd name="connsiteY88" fmla="*/ 2365828 h 2836483"/>
              <a:gd name="connsiteX89" fmla="*/ 354390 w 830337"/>
              <a:gd name="connsiteY89" fmla="*/ 2373085 h 2836483"/>
              <a:gd name="connsiteX90" fmla="*/ 376161 w 830337"/>
              <a:gd name="connsiteY90" fmla="*/ 2358571 h 2836483"/>
              <a:gd name="connsiteX91" fmla="*/ 408819 w 830337"/>
              <a:gd name="connsiteY91" fmla="*/ 2394857 h 2836483"/>
              <a:gd name="connsiteX92" fmla="*/ 503161 w 830337"/>
              <a:gd name="connsiteY92" fmla="*/ 2434771 h 2836483"/>
              <a:gd name="connsiteX93" fmla="*/ 535819 w 830337"/>
              <a:gd name="connsiteY93" fmla="*/ 2474685 h 2836483"/>
              <a:gd name="connsiteX94" fmla="*/ 582990 w 830337"/>
              <a:gd name="connsiteY94" fmla="*/ 2521857 h 2836483"/>
              <a:gd name="connsiteX95" fmla="*/ 557590 w 830337"/>
              <a:gd name="connsiteY95" fmla="*/ 2558142 h 2836483"/>
              <a:gd name="connsiteX96" fmla="*/ 474133 w 830337"/>
              <a:gd name="connsiteY96" fmla="*/ 2561771 h 2836483"/>
              <a:gd name="connsiteX97" fmla="*/ 524933 w 830337"/>
              <a:gd name="connsiteY97" fmla="*/ 2667001 h 2836483"/>
              <a:gd name="connsiteX98" fmla="*/ 677333 w 830337"/>
              <a:gd name="connsiteY98" fmla="*/ 2779486 h 2836483"/>
              <a:gd name="connsiteX99" fmla="*/ 727570 w 830337"/>
              <a:gd name="connsiteY99" fmla="*/ 2836483 h 2836483"/>
              <a:gd name="connsiteX0" fmla="*/ 608390 w 830337"/>
              <a:gd name="connsiteY0" fmla="*/ 0 h 2836483"/>
              <a:gd name="connsiteX1" fmla="*/ 630161 w 830337"/>
              <a:gd name="connsiteY1" fmla="*/ 54428 h 2836483"/>
              <a:gd name="connsiteX2" fmla="*/ 579361 w 830337"/>
              <a:gd name="connsiteY2" fmla="*/ 83457 h 2836483"/>
              <a:gd name="connsiteX3" fmla="*/ 455990 w 830337"/>
              <a:gd name="connsiteY3" fmla="*/ 116114 h 2836483"/>
              <a:gd name="connsiteX4" fmla="*/ 419704 w 830337"/>
              <a:gd name="connsiteY4" fmla="*/ 217714 h 2836483"/>
              <a:gd name="connsiteX5" fmla="*/ 387047 w 830337"/>
              <a:gd name="connsiteY5" fmla="*/ 239485 h 2836483"/>
              <a:gd name="connsiteX6" fmla="*/ 339876 w 830337"/>
              <a:gd name="connsiteY6" fmla="*/ 239485 h 2836483"/>
              <a:gd name="connsiteX7" fmla="*/ 260047 w 830337"/>
              <a:gd name="connsiteY7" fmla="*/ 239485 h 2836483"/>
              <a:gd name="connsiteX8" fmla="*/ 198361 w 830337"/>
              <a:gd name="connsiteY8" fmla="*/ 272142 h 2836483"/>
              <a:gd name="connsiteX9" fmla="*/ 140304 w 830337"/>
              <a:gd name="connsiteY9" fmla="*/ 322942 h 2836483"/>
              <a:gd name="connsiteX10" fmla="*/ 74990 w 830337"/>
              <a:gd name="connsiteY10" fmla="*/ 366485 h 2836483"/>
              <a:gd name="connsiteX11" fmla="*/ 24190 w 830337"/>
              <a:gd name="connsiteY11" fmla="*/ 413657 h 2836483"/>
              <a:gd name="connsiteX12" fmla="*/ 2419 w 830337"/>
              <a:gd name="connsiteY12" fmla="*/ 464457 h 2836483"/>
              <a:gd name="connsiteX13" fmla="*/ 38704 w 830337"/>
              <a:gd name="connsiteY13" fmla="*/ 508000 h 2836483"/>
              <a:gd name="connsiteX14" fmla="*/ 45961 w 830337"/>
              <a:gd name="connsiteY14" fmla="*/ 547914 h 2836483"/>
              <a:gd name="connsiteX15" fmla="*/ 89504 w 830337"/>
              <a:gd name="connsiteY15" fmla="*/ 533400 h 2836483"/>
              <a:gd name="connsiteX16" fmla="*/ 147561 w 830337"/>
              <a:gd name="connsiteY16" fmla="*/ 529771 h 2836483"/>
              <a:gd name="connsiteX17" fmla="*/ 234647 w 830337"/>
              <a:gd name="connsiteY17" fmla="*/ 562428 h 2836483"/>
              <a:gd name="connsiteX18" fmla="*/ 270933 w 830337"/>
              <a:gd name="connsiteY18" fmla="*/ 573314 h 2836483"/>
              <a:gd name="connsiteX19" fmla="*/ 281819 w 830337"/>
              <a:gd name="connsiteY19" fmla="*/ 635000 h 2836483"/>
              <a:gd name="connsiteX20" fmla="*/ 336247 w 830337"/>
              <a:gd name="connsiteY20" fmla="*/ 649514 h 2836483"/>
              <a:gd name="connsiteX21" fmla="*/ 379790 w 830337"/>
              <a:gd name="connsiteY21" fmla="*/ 624114 h 2836483"/>
              <a:gd name="connsiteX22" fmla="*/ 474133 w 830337"/>
              <a:gd name="connsiteY22" fmla="*/ 602342 h 2836483"/>
              <a:gd name="connsiteX23" fmla="*/ 503161 w 830337"/>
              <a:gd name="connsiteY23" fmla="*/ 580571 h 2836483"/>
              <a:gd name="connsiteX24" fmla="*/ 539447 w 830337"/>
              <a:gd name="connsiteY24" fmla="*/ 602342 h 2836483"/>
              <a:gd name="connsiteX25" fmla="*/ 532190 w 830337"/>
              <a:gd name="connsiteY25" fmla="*/ 642257 h 2836483"/>
              <a:gd name="connsiteX26" fmla="*/ 528561 w 830337"/>
              <a:gd name="connsiteY26" fmla="*/ 714828 h 2836483"/>
              <a:gd name="connsiteX27" fmla="*/ 499533 w 830337"/>
              <a:gd name="connsiteY27" fmla="*/ 751114 h 2836483"/>
              <a:gd name="connsiteX28" fmla="*/ 445104 w 830337"/>
              <a:gd name="connsiteY28" fmla="*/ 762000 h 2836483"/>
              <a:gd name="connsiteX29" fmla="*/ 328990 w 830337"/>
              <a:gd name="connsiteY29" fmla="*/ 863600 h 2836483"/>
              <a:gd name="connsiteX30" fmla="*/ 343504 w 830337"/>
              <a:gd name="connsiteY30" fmla="*/ 918028 h 2836483"/>
              <a:gd name="connsiteX31" fmla="*/ 372533 w 830337"/>
              <a:gd name="connsiteY31" fmla="*/ 979714 h 2836483"/>
              <a:gd name="connsiteX32" fmla="*/ 368904 w 830337"/>
              <a:gd name="connsiteY32" fmla="*/ 1041400 h 2836483"/>
              <a:gd name="connsiteX33" fmla="*/ 339876 w 830337"/>
              <a:gd name="connsiteY33" fmla="*/ 1095828 h 2836483"/>
              <a:gd name="connsiteX34" fmla="*/ 310847 w 830337"/>
              <a:gd name="connsiteY34" fmla="*/ 1135742 h 2836483"/>
              <a:gd name="connsiteX35" fmla="*/ 281819 w 830337"/>
              <a:gd name="connsiteY35" fmla="*/ 1135742 h 2836483"/>
              <a:gd name="connsiteX36" fmla="*/ 260047 w 830337"/>
              <a:gd name="connsiteY36" fmla="*/ 1110342 h 2836483"/>
              <a:gd name="connsiteX37" fmla="*/ 212876 w 830337"/>
              <a:gd name="connsiteY37" fmla="*/ 1113971 h 2836483"/>
              <a:gd name="connsiteX38" fmla="*/ 183847 w 830337"/>
              <a:gd name="connsiteY38" fmla="*/ 1124857 h 2836483"/>
              <a:gd name="connsiteX39" fmla="*/ 114904 w 830337"/>
              <a:gd name="connsiteY39" fmla="*/ 1081314 h 2836483"/>
              <a:gd name="connsiteX40" fmla="*/ 85876 w 830337"/>
              <a:gd name="connsiteY40" fmla="*/ 1143000 h 2836483"/>
              <a:gd name="connsiteX41" fmla="*/ 89504 w 830337"/>
              <a:gd name="connsiteY41" fmla="*/ 1204685 h 2836483"/>
              <a:gd name="connsiteX42" fmla="*/ 125790 w 830337"/>
              <a:gd name="connsiteY42" fmla="*/ 1230085 h 2836483"/>
              <a:gd name="connsiteX43" fmla="*/ 162076 w 830337"/>
              <a:gd name="connsiteY43" fmla="*/ 1211942 h 2836483"/>
              <a:gd name="connsiteX44" fmla="*/ 194733 w 830337"/>
              <a:gd name="connsiteY44" fmla="*/ 1222828 h 2836483"/>
              <a:gd name="connsiteX45" fmla="*/ 201990 w 830337"/>
              <a:gd name="connsiteY45" fmla="*/ 1295400 h 2836483"/>
              <a:gd name="connsiteX46" fmla="*/ 227390 w 830337"/>
              <a:gd name="connsiteY46" fmla="*/ 1364342 h 2836483"/>
              <a:gd name="connsiteX47" fmla="*/ 209247 w 830337"/>
              <a:gd name="connsiteY47" fmla="*/ 1433285 h 2836483"/>
              <a:gd name="connsiteX48" fmla="*/ 249161 w 830337"/>
              <a:gd name="connsiteY48" fmla="*/ 1469571 h 2836483"/>
              <a:gd name="connsiteX49" fmla="*/ 267304 w 830337"/>
              <a:gd name="connsiteY49" fmla="*/ 1505857 h 2836483"/>
              <a:gd name="connsiteX50" fmla="*/ 307219 w 830337"/>
              <a:gd name="connsiteY50" fmla="*/ 1538514 h 2836483"/>
              <a:gd name="connsiteX51" fmla="*/ 332619 w 830337"/>
              <a:gd name="connsiteY51" fmla="*/ 1574800 h 2836483"/>
              <a:gd name="connsiteX52" fmla="*/ 270933 w 830337"/>
              <a:gd name="connsiteY52" fmla="*/ 1563914 h 2836483"/>
              <a:gd name="connsiteX53" fmla="*/ 241904 w 830337"/>
              <a:gd name="connsiteY53" fmla="*/ 1542142 h 2836483"/>
              <a:gd name="connsiteX54" fmla="*/ 209247 w 830337"/>
              <a:gd name="connsiteY54" fmla="*/ 1574800 h 2836483"/>
              <a:gd name="connsiteX55" fmla="*/ 191104 w 830337"/>
              <a:gd name="connsiteY55" fmla="*/ 1614714 h 2836483"/>
              <a:gd name="connsiteX56" fmla="*/ 234647 w 830337"/>
              <a:gd name="connsiteY56" fmla="*/ 1658257 h 2836483"/>
              <a:gd name="connsiteX57" fmla="*/ 267304 w 830337"/>
              <a:gd name="connsiteY57" fmla="*/ 1669142 h 2836483"/>
              <a:gd name="connsiteX58" fmla="*/ 289076 w 830337"/>
              <a:gd name="connsiteY58" fmla="*/ 1640114 h 2836483"/>
              <a:gd name="connsiteX59" fmla="*/ 314476 w 830337"/>
              <a:gd name="connsiteY59" fmla="*/ 1643742 h 2836483"/>
              <a:gd name="connsiteX60" fmla="*/ 321733 w 830337"/>
              <a:gd name="connsiteY60" fmla="*/ 1730828 h 2836483"/>
              <a:gd name="connsiteX61" fmla="*/ 383419 w 830337"/>
              <a:gd name="connsiteY61" fmla="*/ 1767114 h 2836483"/>
              <a:gd name="connsiteX62" fmla="*/ 412447 w 830337"/>
              <a:gd name="connsiteY62" fmla="*/ 1850571 h 2836483"/>
              <a:gd name="connsiteX63" fmla="*/ 485019 w 830337"/>
              <a:gd name="connsiteY63" fmla="*/ 1941285 h 2836483"/>
              <a:gd name="connsiteX64" fmla="*/ 488647 w 830337"/>
              <a:gd name="connsiteY64" fmla="*/ 1988457 h 2836483"/>
              <a:gd name="connsiteX65" fmla="*/ 539447 w 830337"/>
              <a:gd name="connsiteY65" fmla="*/ 2028371 h 2836483"/>
              <a:gd name="connsiteX66" fmla="*/ 572104 w 830337"/>
              <a:gd name="connsiteY66" fmla="*/ 2126342 h 2836483"/>
              <a:gd name="connsiteX67" fmla="*/ 572104 w 830337"/>
              <a:gd name="connsiteY67" fmla="*/ 2220685 h 2836483"/>
              <a:gd name="connsiteX68" fmla="*/ 626533 w 830337"/>
              <a:gd name="connsiteY68" fmla="*/ 2347685 h 2836483"/>
              <a:gd name="connsiteX69" fmla="*/ 666447 w 830337"/>
              <a:gd name="connsiteY69" fmla="*/ 2380342 h 2836483"/>
              <a:gd name="connsiteX70" fmla="*/ 673704 w 830337"/>
              <a:gd name="connsiteY70" fmla="*/ 2434771 h 2836483"/>
              <a:gd name="connsiteX71" fmla="*/ 757161 w 830337"/>
              <a:gd name="connsiteY71" fmla="*/ 2503714 h 2836483"/>
              <a:gd name="connsiteX72" fmla="*/ 804333 w 830337"/>
              <a:gd name="connsiteY72" fmla="*/ 2601685 h 2836483"/>
              <a:gd name="connsiteX73" fmla="*/ 826104 w 830337"/>
              <a:gd name="connsiteY73" fmla="*/ 2692400 h 2836483"/>
              <a:gd name="connsiteX74" fmla="*/ 778933 w 830337"/>
              <a:gd name="connsiteY74" fmla="*/ 2667000 h 2836483"/>
              <a:gd name="connsiteX75" fmla="*/ 717247 w 830337"/>
              <a:gd name="connsiteY75" fmla="*/ 2590800 h 2836483"/>
              <a:gd name="connsiteX76" fmla="*/ 644676 w 830337"/>
              <a:gd name="connsiteY76" fmla="*/ 2540000 h 2836483"/>
              <a:gd name="connsiteX77" fmla="*/ 612019 w 830337"/>
              <a:gd name="connsiteY77" fmla="*/ 2489200 h 2836483"/>
              <a:gd name="connsiteX78" fmla="*/ 553961 w 830337"/>
              <a:gd name="connsiteY78" fmla="*/ 2445657 h 2836483"/>
              <a:gd name="connsiteX79" fmla="*/ 510419 w 830337"/>
              <a:gd name="connsiteY79" fmla="*/ 2383971 h 2836483"/>
              <a:gd name="connsiteX80" fmla="*/ 455990 w 830337"/>
              <a:gd name="connsiteY80" fmla="*/ 2307771 h 2836483"/>
              <a:gd name="connsiteX81" fmla="*/ 394304 w 830337"/>
              <a:gd name="connsiteY81" fmla="*/ 2264228 h 2836483"/>
              <a:gd name="connsiteX82" fmla="*/ 408819 w 830337"/>
              <a:gd name="connsiteY82" fmla="*/ 2191657 h 2836483"/>
              <a:gd name="connsiteX83" fmla="*/ 387047 w 830337"/>
              <a:gd name="connsiteY83" fmla="*/ 2166257 h 2836483"/>
              <a:gd name="connsiteX84" fmla="*/ 310847 w 830337"/>
              <a:gd name="connsiteY84" fmla="*/ 2180771 h 2836483"/>
              <a:gd name="connsiteX85" fmla="*/ 289076 w 830337"/>
              <a:gd name="connsiteY85" fmla="*/ 2177142 h 2836483"/>
              <a:gd name="connsiteX86" fmla="*/ 310847 w 830337"/>
              <a:gd name="connsiteY86" fmla="*/ 2275114 h 2836483"/>
              <a:gd name="connsiteX87" fmla="*/ 303590 w 830337"/>
              <a:gd name="connsiteY87" fmla="*/ 2315028 h 2836483"/>
              <a:gd name="connsiteX88" fmla="*/ 303590 w 830337"/>
              <a:gd name="connsiteY88" fmla="*/ 2365828 h 2836483"/>
              <a:gd name="connsiteX89" fmla="*/ 354390 w 830337"/>
              <a:gd name="connsiteY89" fmla="*/ 2373085 h 2836483"/>
              <a:gd name="connsiteX90" fmla="*/ 376161 w 830337"/>
              <a:gd name="connsiteY90" fmla="*/ 2358571 h 2836483"/>
              <a:gd name="connsiteX91" fmla="*/ 408819 w 830337"/>
              <a:gd name="connsiteY91" fmla="*/ 2394857 h 2836483"/>
              <a:gd name="connsiteX92" fmla="*/ 503161 w 830337"/>
              <a:gd name="connsiteY92" fmla="*/ 2434771 h 2836483"/>
              <a:gd name="connsiteX93" fmla="*/ 535819 w 830337"/>
              <a:gd name="connsiteY93" fmla="*/ 2474685 h 2836483"/>
              <a:gd name="connsiteX94" fmla="*/ 582990 w 830337"/>
              <a:gd name="connsiteY94" fmla="*/ 2521857 h 2836483"/>
              <a:gd name="connsiteX95" fmla="*/ 557590 w 830337"/>
              <a:gd name="connsiteY95" fmla="*/ 2558142 h 2836483"/>
              <a:gd name="connsiteX96" fmla="*/ 495904 w 830337"/>
              <a:gd name="connsiteY96" fmla="*/ 2561771 h 2836483"/>
              <a:gd name="connsiteX97" fmla="*/ 524933 w 830337"/>
              <a:gd name="connsiteY97" fmla="*/ 2667001 h 2836483"/>
              <a:gd name="connsiteX98" fmla="*/ 677333 w 830337"/>
              <a:gd name="connsiteY98" fmla="*/ 2779486 h 2836483"/>
              <a:gd name="connsiteX99" fmla="*/ 727570 w 830337"/>
              <a:gd name="connsiteY99" fmla="*/ 2836483 h 2836483"/>
              <a:gd name="connsiteX0" fmla="*/ 608390 w 830337"/>
              <a:gd name="connsiteY0" fmla="*/ 0 h 2836483"/>
              <a:gd name="connsiteX1" fmla="*/ 630161 w 830337"/>
              <a:gd name="connsiteY1" fmla="*/ 54428 h 2836483"/>
              <a:gd name="connsiteX2" fmla="*/ 579361 w 830337"/>
              <a:gd name="connsiteY2" fmla="*/ 83457 h 2836483"/>
              <a:gd name="connsiteX3" fmla="*/ 455990 w 830337"/>
              <a:gd name="connsiteY3" fmla="*/ 116114 h 2836483"/>
              <a:gd name="connsiteX4" fmla="*/ 419704 w 830337"/>
              <a:gd name="connsiteY4" fmla="*/ 217714 h 2836483"/>
              <a:gd name="connsiteX5" fmla="*/ 387047 w 830337"/>
              <a:gd name="connsiteY5" fmla="*/ 239485 h 2836483"/>
              <a:gd name="connsiteX6" fmla="*/ 339876 w 830337"/>
              <a:gd name="connsiteY6" fmla="*/ 239485 h 2836483"/>
              <a:gd name="connsiteX7" fmla="*/ 260047 w 830337"/>
              <a:gd name="connsiteY7" fmla="*/ 239485 h 2836483"/>
              <a:gd name="connsiteX8" fmla="*/ 198361 w 830337"/>
              <a:gd name="connsiteY8" fmla="*/ 272142 h 2836483"/>
              <a:gd name="connsiteX9" fmla="*/ 140304 w 830337"/>
              <a:gd name="connsiteY9" fmla="*/ 322942 h 2836483"/>
              <a:gd name="connsiteX10" fmla="*/ 74990 w 830337"/>
              <a:gd name="connsiteY10" fmla="*/ 366485 h 2836483"/>
              <a:gd name="connsiteX11" fmla="*/ 24190 w 830337"/>
              <a:gd name="connsiteY11" fmla="*/ 413657 h 2836483"/>
              <a:gd name="connsiteX12" fmla="*/ 2419 w 830337"/>
              <a:gd name="connsiteY12" fmla="*/ 464457 h 2836483"/>
              <a:gd name="connsiteX13" fmla="*/ 38704 w 830337"/>
              <a:gd name="connsiteY13" fmla="*/ 508000 h 2836483"/>
              <a:gd name="connsiteX14" fmla="*/ 45961 w 830337"/>
              <a:gd name="connsiteY14" fmla="*/ 547914 h 2836483"/>
              <a:gd name="connsiteX15" fmla="*/ 89504 w 830337"/>
              <a:gd name="connsiteY15" fmla="*/ 533400 h 2836483"/>
              <a:gd name="connsiteX16" fmla="*/ 147561 w 830337"/>
              <a:gd name="connsiteY16" fmla="*/ 529771 h 2836483"/>
              <a:gd name="connsiteX17" fmla="*/ 234647 w 830337"/>
              <a:gd name="connsiteY17" fmla="*/ 562428 h 2836483"/>
              <a:gd name="connsiteX18" fmla="*/ 270933 w 830337"/>
              <a:gd name="connsiteY18" fmla="*/ 573314 h 2836483"/>
              <a:gd name="connsiteX19" fmla="*/ 281819 w 830337"/>
              <a:gd name="connsiteY19" fmla="*/ 635000 h 2836483"/>
              <a:gd name="connsiteX20" fmla="*/ 336247 w 830337"/>
              <a:gd name="connsiteY20" fmla="*/ 649514 h 2836483"/>
              <a:gd name="connsiteX21" fmla="*/ 379790 w 830337"/>
              <a:gd name="connsiteY21" fmla="*/ 624114 h 2836483"/>
              <a:gd name="connsiteX22" fmla="*/ 474133 w 830337"/>
              <a:gd name="connsiteY22" fmla="*/ 602342 h 2836483"/>
              <a:gd name="connsiteX23" fmla="*/ 503161 w 830337"/>
              <a:gd name="connsiteY23" fmla="*/ 580571 h 2836483"/>
              <a:gd name="connsiteX24" fmla="*/ 539447 w 830337"/>
              <a:gd name="connsiteY24" fmla="*/ 602342 h 2836483"/>
              <a:gd name="connsiteX25" fmla="*/ 532190 w 830337"/>
              <a:gd name="connsiteY25" fmla="*/ 642257 h 2836483"/>
              <a:gd name="connsiteX26" fmla="*/ 528561 w 830337"/>
              <a:gd name="connsiteY26" fmla="*/ 714828 h 2836483"/>
              <a:gd name="connsiteX27" fmla="*/ 499533 w 830337"/>
              <a:gd name="connsiteY27" fmla="*/ 751114 h 2836483"/>
              <a:gd name="connsiteX28" fmla="*/ 445104 w 830337"/>
              <a:gd name="connsiteY28" fmla="*/ 762000 h 2836483"/>
              <a:gd name="connsiteX29" fmla="*/ 328990 w 830337"/>
              <a:gd name="connsiteY29" fmla="*/ 863600 h 2836483"/>
              <a:gd name="connsiteX30" fmla="*/ 343504 w 830337"/>
              <a:gd name="connsiteY30" fmla="*/ 918028 h 2836483"/>
              <a:gd name="connsiteX31" fmla="*/ 372533 w 830337"/>
              <a:gd name="connsiteY31" fmla="*/ 979714 h 2836483"/>
              <a:gd name="connsiteX32" fmla="*/ 368904 w 830337"/>
              <a:gd name="connsiteY32" fmla="*/ 1041400 h 2836483"/>
              <a:gd name="connsiteX33" fmla="*/ 339876 w 830337"/>
              <a:gd name="connsiteY33" fmla="*/ 1095828 h 2836483"/>
              <a:gd name="connsiteX34" fmla="*/ 310847 w 830337"/>
              <a:gd name="connsiteY34" fmla="*/ 1135742 h 2836483"/>
              <a:gd name="connsiteX35" fmla="*/ 281819 w 830337"/>
              <a:gd name="connsiteY35" fmla="*/ 1135742 h 2836483"/>
              <a:gd name="connsiteX36" fmla="*/ 260047 w 830337"/>
              <a:gd name="connsiteY36" fmla="*/ 1110342 h 2836483"/>
              <a:gd name="connsiteX37" fmla="*/ 212876 w 830337"/>
              <a:gd name="connsiteY37" fmla="*/ 1113971 h 2836483"/>
              <a:gd name="connsiteX38" fmla="*/ 183847 w 830337"/>
              <a:gd name="connsiteY38" fmla="*/ 1124857 h 2836483"/>
              <a:gd name="connsiteX39" fmla="*/ 114904 w 830337"/>
              <a:gd name="connsiteY39" fmla="*/ 1081314 h 2836483"/>
              <a:gd name="connsiteX40" fmla="*/ 85876 w 830337"/>
              <a:gd name="connsiteY40" fmla="*/ 1143000 h 2836483"/>
              <a:gd name="connsiteX41" fmla="*/ 89504 w 830337"/>
              <a:gd name="connsiteY41" fmla="*/ 1204685 h 2836483"/>
              <a:gd name="connsiteX42" fmla="*/ 125790 w 830337"/>
              <a:gd name="connsiteY42" fmla="*/ 1230085 h 2836483"/>
              <a:gd name="connsiteX43" fmla="*/ 162076 w 830337"/>
              <a:gd name="connsiteY43" fmla="*/ 1211942 h 2836483"/>
              <a:gd name="connsiteX44" fmla="*/ 194733 w 830337"/>
              <a:gd name="connsiteY44" fmla="*/ 1222828 h 2836483"/>
              <a:gd name="connsiteX45" fmla="*/ 201990 w 830337"/>
              <a:gd name="connsiteY45" fmla="*/ 1295400 h 2836483"/>
              <a:gd name="connsiteX46" fmla="*/ 227390 w 830337"/>
              <a:gd name="connsiteY46" fmla="*/ 1364342 h 2836483"/>
              <a:gd name="connsiteX47" fmla="*/ 209247 w 830337"/>
              <a:gd name="connsiteY47" fmla="*/ 1433285 h 2836483"/>
              <a:gd name="connsiteX48" fmla="*/ 249161 w 830337"/>
              <a:gd name="connsiteY48" fmla="*/ 1469571 h 2836483"/>
              <a:gd name="connsiteX49" fmla="*/ 267304 w 830337"/>
              <a:gd name="connsiteY49" fmla="*/ 1505857 h 2836483"/>
              <a:gd name="connsiteX50" fmla="*/ 307219 w 830337"/>
              <a:gd name="connsiteY50" fmla="*/ 1538514 h 2836483"/>
              <a:gd name="connsiteX51" fmla="*/ 332619 w 830337"/>
              <a:gd name="connsiteY51" fmla="*/ 1574800 h 2836483"/>
              <a:gd name="connsiteX52" fmla="*/ 270933 w 830337"/>
              <a:gd name="connsiteY52" fmla="*/ 1563914 h 2836483"/>
              <a:gd name="connsiteX53" fmla="*/ 241904 w 830337"/>
              <a:gd name="connsiteY53" fmla="*/ 1542142 h 2836483"/>
              <a:gd name="connsiteX54" fmla="*/ 209247 w 830337"/>
              <a:gd name="connsiteY54" fmla="*/ 1574800 h 2836483"/>
              <a:gd name="connsiteX55" fmla="*/ 191104 w 830337"/>
              <a:gd name="connsiteY55" fmla="*/ 1614714 h 2836483"/>
              <a:gd name="connsiteX56" fmla="*/ 234647 w 830337"/>
              <a:gd name="connsiteY56" fmla="*/ 1658257 h 2836483"/>
              <a:gd name="connsiteX57" fmla="*/ 267304 w 830337"/>
              <a:gd name="connsiteY57" fmla="*/ 1669142 h 2836483"/>
              <a:gd name="connsiteX58" fmla="*/ 289076 w 830337"/>
              <a:gd name="connsiteY58" fmla="*/ 1640114 h 2836483"/>
              <a:gd name="connsiteX59" fmla="*/ 314476 w 830337"/>
              <a:gd name="connsiteY59" fmla="*/ 1643742 h 2836483"/>
              <a:gd name="connsiteX60" fmla="*/ 321733 w 830337"/>
              <a:gd name="connsiteY60" fmla="*/ 1730828 h 2836483"/>
              <a:gd name="connsiteX61" fmla="*/ 383419 w 830337"/>
              <a:gd name="connsiteY61" fmla="*/ 1767114 h 2836483"/>
              <a:gd name="connsiteX62" fmla="*/ 412447 w 830337"/>
              <a:gd name="connsiteY62" fmla="*/ 1850571 h 2836483"/>
              <a:gd name="connsiteX63" fmla="*/ 485019 w 830337"/>
              <a:gd name="connsiteY63" fmla="*/ 1941285 h 2836483"/>
              <a:gd name="connsiteX64" fmla="*/ 488647 w 830337"/>
              <a:gd name="connsiteY64" fmla="*/ 1988457 h 2836483"/>
              <a:gd name="connsiteX65" fmla="*/ 539447 w 830337"/>
              <a:gd name="connsiteY65" fmla="*/ 2028371 h 2836483"/>
              <a:gd name="connsiteX66" fmla="*/ 572104 w 830337"/>
              <a:gd name="connsiteY66" fmla="*/ 2126342 h 2836483"/>
              <a:gd name="connsiteX67" fmla="*/ 572104 w 830337"/>
              <a:gd name="connsiteY67" fmla="*/ 2220685 h 2836483"/>
              <a:gd name="connsiteX68" fmla="*/ 626533 w 830337"/>
              <a:gd name="connsiteY68" fmla="*/ 2347685 h 2836483"/>
              <a:gd name="connsiteX69" fmla="*/ 666447 w 830337"/>
              <a:gd name="connsiteY69" fmla="*/ 2380342 h 2836483"/>
              <a:gd name="connsiteX70" fmla="*/ 673704 w 830337"/>
              <a:gd name="connsiteY70" fmla="*/ 2434771 h 2836483"/>
              <a:gd name="connsiteX71" fmla="*/ 757161 w 830337"/>
              <a:gd name="connsiteY71" fmla="*/ 2503714 h 2836483"/>
              <a:gd name="connsiteX72" fmla="*/ 804333 w 830337"/>
              <a:gd name="connsiteY72" fmla="*/ 2601685 h 2836483"/>
              <a:gd name="connsiteX73" fmla="*/ 826104 w 830337"/>
              <a:gd name="connsiteY73" fmla="*/ 2692400 h 2836483"/>
              <a:gd name="connsiteX74" fmla="*/ 778933 w 830337"/>
              <a:gd name="connsiteY74" fmla="*/ 2667000 h 2836483"/>
              <a:gd name="connsiteX75" fmla="*/ 717247 w 830337"/>
              <a:gd name="connsiteY75" fmla="*/ 2590800 h 2836483"/>
              <a:gd name="connsiteX76" fmla="*/ 644676 w 830337"/>
              <a:gd name="connsiteY76" fmla="*/ 2540000 h 2836483"/>
              <a:gd name="connsiteX77" fmla="*/ 612019 w 830337"/>
              <a:gd name="connsiteY77" fmla="*/ 2489200 h 2836483"/>
              <a:gd name="connsiteX78" fmla="*/ 553961 w 830337"/>
              <a:gd name="connsiteY78" fmla="*/ 2445657 h 2836483"/>
              <a:gd name="connsiteX79" fmla="*/ 510419 w 830337"/>
              <a:gd name="connsiteY79" fmla="*/ 2383971 h 2836483"/>
              <a:gd name="connsiteX80" fmla="*/ 455990 w 830337"/>
              <a:gd name="connsiteY80" fmla="*/ 2307771 h 2836483"/>
              <a:gd name="connsiteX81" fmla="*/ 394304 w 830337"/>
              <a:gd name="connsiteY81" fmla="*/ 2264228 h 2836483"/>
              <a:gd name="connsiteX82" fmla="*/ 408819 w 830337"/>
              <a:gd name="connsiteY82" fmla="*/ 2191657 h 2836483"/>
              <a:gd name="connsiteX83" fmla="*/ 387047 w 830337"/>
              <a:gd name="connsiteY83" fmla="*/ 2166257 h 2836483"/>
              <a:gd name="connsiteX84" fmla="*/ 310847 w 830337"/>
              <a:gd name="connsiteY84" fmla="*/ 2180771 h 2836483"/>
              <a:gd name="connsiteX85" fmla="*/ 289076 w 830337"/>
              <a:gd name="connsiteY85" fmla="*/ 2177142 h 2836483"/>
              <a:gd name="connsiteX86" fmla="*/ 310847 w 830337"/>
              <a:gd name="connsiteY86" fmla="*/ 2275114 h 2836483"/>
              <a:gd name="connsiteX87" fmla="*/ 303590 w 830337"/>
              <a:gd name="connsiteY87" fmla="*/ 2315028 h 2836483"/>
              <a:gd name="connsiteX88" fmla="*/ 303590 w 830337"/>
              <a:gd name="connsiteY88" fmla="*/ 2365828 h 2836483"/>
              <a:gd name="connsiteX89" fmla="*/ 354390 w 830337"/>
              <a:gd name="connsiteY89" fmla="*/ 2373085 h 2836483"/>
              <a:gd name="connsiteX90" fmla="*/ 376161 w 830337"/>
              <a:gd name="connsiteY90" fmla="*/ 2358571 h 2836483"/>
              <a:gd name="connsiteX91" fmla="*/ 408819 w 830337"/>
              <a:gd name="connsiteY91" fmla="*/ 2394857 h 2836483"/>
              <a:gd name="connsiteX92" fmla="*/ 503161 w 830337"/>
              <a:gd name="connsiteY92" fmla="*/ 2434771 h 2836483"/>
              <a:gd name="connsiteX93" fmla="*/ 535819 w 830337"/>
              <a:gd name="connsiteY93" fmla="*/ 2474685 h 2836483"/>
              <a:gd name="connsiteX94" fmla="*/ 582990 w 830337"/>
              <a:gd name="connsiteY94" fmla="*/ 2521857 h 2836483"/>
              <a:gd name="connsiteX95" fmla="*/ 557590 w 830337"/>
              <a:gd name="connsiteY95" fmla="*/ 2558142 h 2836483"/>
              <a:gd name="connsiteX96" fmla="*/ 495904 w 830337"/>
              <a:gd name="connsiteY96" fmla="*/ 2561771 h 2836483"/>
              <a:gd name="connsiteX97" fmla="*/ 524933 w 830337"/>
              <a:gd name="connsiteY97" fmla="*/ 2667001 h 2836483"/>
              <a:gd name="connsiteX98" fmla="*/ 575733 w 830337"/>
              <a:gd name="connsiteY98" fmla="*/ 2732315 h 2836483"/>
              <a:gd name="connsiteX99" fmla="*/ 677333 w 830337"/>
              <a:gd name="connsiteY99" fmla="*/ 2779486 h 2836483"/>
              <a:gd name="connsiteX100" fmla="*/ 727570 w 830337"/>
              <a:gd name="connsiteY100" fmla="*/ 2836483 h 2836483"/>
              <a:gd name="connsiteX0" fmla="*/ 608390 w 830337"/>
              <a:gd name="connsiteY0" fmla="*/ 0 h 2836483"/>
              <a:gd name="connsiteX1" fmla="*/ 630161 w 830337"/>
              <a:gd name="connsiteY1" fmla="*/ 54428 h 2836483"/>
              <a:gd name="connsiteX2" fmla="*/ 579361 w 830337"/>
              <a:gd name="connsiteY2" fmla="*/ 83457 h 2836483"/>
              <a:gd name="connsiteX3" fmla="*/ 455990 w 830337"/>
              <a:gd name="connsiteY3" fmla="*/ 116114 h 2836483"/>
              <a:gd name="connsiteX4" fmla="*/ 419704 w 830337"/>
              <a:gd name="connsiteY4" fmla="*/ 217714 h 2836483"/>
              <a:gd name="connsiteX5" fmla="*/ 387047 w 830337"/>
              <a:gd name="connsiteY5" fmla="*/ 239485 h 2836483"/>
              <a:gd name="connsiteX6" fmla="*/ 339876 w 830337"/>
              <a:gd name="connsiteY6" fmla="*/ 239485 h 2836483"/>
              <a:gd name="connsiteX7" fmla="*/ 260047 w 830337"/>
              <a:gd name="connsiteY7" fmla="*/ 239485 h 2836483"/>
              <a:gd name="connsiteX8" fmla="*/ 198361 w 830337"/>
              <a:gd name="connsiteY8" fmla="*/ 272142 h 2836483"/>
              <a:gd name="connsiteX9" fmla="*/ 140304 w 830337"/>
              <a:gd name="connsiteY9" fmla="*/ 322942 h 2836483"/>
              <a:gd name="connsiteX10" fmla="*/ 74990 w 830337"/>
              <a:gd name="connsiteY10" fmla="*/ 366485 h 2836483"/>
              <a:gd name="connsiteX11" fmla="*/ 24190 w 830337"/>
              <a:gd name="connsiteY11" fmla="*/ 413657 h 2836483"/>
              <a:gd name="connsiteX12" fmla="*/ 2419 w 830337"/>
              <a:gd name="connsiteY12" fmla="*/ 464457 h 2836483"/>
              <a:gd name="connsiteX13" fmla="*/ 38704 w 830337"/>
              <a:gd name="connsiteY13" fmla="*/ 508000 h 2836483"/>
              <a:gd name="connsiteX14" fmla="*/ 45961 w 830337"/>
              <a:gd name="connsiteY14" fmla="*/ 547914 h 2836483"/>
              <a:gd name="connsiteX15" fmla="*/ 89504 w 830337"/>
              <a:gd name="connsiteY15" fmla="*/ 533400 h 2836483"/>
              <a:gd name="connsiteX16" fmla="*/ 147561 w 830337"/>
              <a:gd name="connsiteY16" fmla="*/ 529771 h 2836483"/>
              <a:gd name="connsiteX17" fmla="*/ 234647 w 830337"/>
              <a:gd name="connsiteY17" fmla="*/ 562428 h 2836483"/>
              <a:gd name="connsiteX18" fmla="*/ 270933 w 830337"/>
              <a:gd name="connsiteY18" fmla="*/ 573314 h 2836483"/>
              <a:gd name="connsiteX19" fmla="*/ 281819 w 830337"/>
              <a:gd name="connsiteY19" fmla="*/ 635000 h 2836483"/>
              <a:gd name="connsiteX20" fmla="*/ 336247 w 830337"/>
              <a:gd name="connsiteY20" fmla="*/ 649514 h 2836483"/>
              <a:gd name="connsiteX21" fmla="*/ 379790 w 830337"/>
              <a:gd name="connsiteY21" fmla="*/ 624114 h 2836483"/>
              <a:gd name="connsiteX22" fmla="*/ 474133 w 830337"/>
              <a:gd name="connsiteY22" fmla="*/ 602342 h 2836483"/>
              <a:gd name="connsiteX23" fmla="*/ 503161 w 830337"/>
              <a:gd name="connsiteY23" fmla="*/ 580571 h 2836483"/>
              <a:gd name="connsiteX24" fmla="*/ 539447 w 830337"/>
              <a:gd name="connsiteY24" fmla="*/ 602342 h 2836483"/>
              <a:gd name="connsiteX25" fmla="*/ 532190 w 830337"/>
              <a:gd name="connsiteY25" fmla="*/ 642257 h 2836483"/>
              <a:gd name="connsiteX26" fmla="*/ 528561 w 830337"/>
              <a:gd name="connsiteY26" fmla="*/ 714828 h 2836483"/>
              <a:gd name="connsiteX27" fmla="*/ 499533 w 830337"/>
              <a:gd name="connsiteY27" fmla="*/ 751114 h 2836483"/>
              <a:gd name="connsiteX28" fmla="*/ 445104 w 830337"/>
              <a:gd name="connsiteY28" fmla="*/ 762000 h 2836483"/>
              <a:gd name="connsiteX29" fmla="*/ 328990 w 830337"/>
              <a:gd name="connsiteY29" fmla="*/ 863600 h 2836483"/>
              <a:gd name="connsiteX30" fmla="*/ 343504 w 830337"/>
              <a:gd name="connsiteY30" fmla="*/ 918028 h 2836483"/>
              <a:gd name="connsiteX31" fmla="*/ 372533 w 830337"/>
              <a:gd name="connsiteY31" fmla="*/ 979714 h 2836483"/>
              <a:gd name="connsiteX32" fmla="*/ 368904 w 830337"/>
              <a:gd name="connsiteY32" fmla="*/ 1041400 h 2836483"/>
              <a:gd name="connsiteX33" fmla="*/ 339876 w 830337"/>
              <a:gd name="connsiteY33" fmla="*/ 1095828 h 2836483"/>
              <a:gd name="connsiteX34" fmla="*/ 310847 w 830337"/>
              <a:gd name="connsiteY34" fmla="*/ 1135742 h 2836483"/>
              <a:gd name="connsiteX35" fmla="*/ 281819 w 830337"/>
              <a:gd name="connsiteY35" fmla="*/ 1135742 h 2836483"/>
              <a:gd name="connsiteX36" fmla="*/ 260047 w 830337"/>
              <a:gd name="connsiteY36" fmla="*/ 1110342 h 2836483"/>
              <a:gd name="connsiteX37" fmla="*/ 212876 w 830337"/>
              <a:gd name="connsiteY37" fmla="*/ 1113971 h 2836483"/>
              <a:gd name="connsiteX38" fmla="*/ 183847 w 830337"/>
              <a:gd name="connsiteY38" fmla="*/ 1124857 h 2836483"/>
              <a:gd name="connsiteX39" fmla="*/ 114904 w 830337"/>
              <a:gd name="connsiteY39" fmla="*/ 1081314 h 2836483"/>
              <a:gd name="connsiteX40" fmla="*/ 85876 w 830337"/>
              <a:gd name="connsiteY40" fmla="*/ 1143000 h 2836483"/>
              <a:gd name="connsiteX41" fmla="*/ 89504 w 830337"/>
              <a:gd name="connsiteY41" fmla="*/ 1204685 h 2836483"/>
              <a:gd name="connsiteX42" fmla="*/ 125790 w 830337"/>
              <a:gd name="connsiteY42" fmla="*/ 1230085 h 2836483"/>
              <a:gd name="connsiteX43" fmla="*/ 162076 w 830337"/>
              <a:gd name="connsiteY43" fmla="*/ 1211942 h 2836483"/>
              <a:gd name="connsiteX44" fmla="*/ 194733 w 830337"/>
              <a:gd name="connsiteY44" fmla="*/ 1222828 h 2836483"/>
              <a:gd name="connsiteX45" fmla="*/ 201990 w 830337"/>
              <a:gd name="connsiteY45" fmla="*/ 1295400 h 2836483"/>
              <a:gd name="connsiteX46" fmla="*/ 227390 w 830337"/>
              <a:gd name="connsiteY46" fmla="*/ 1364342 h 2836483"/>
              <a:gd name="connsiteX47" fmla="*/ 209247 w 830337"/>
              <a:gd name="connsiteY47" fmla="*/ 1433285 h 2836483"/>
              <a:gd name="connsiteX48" fmla="*/ 249161 w 830337"/>
              <a:gd name="connsiteY48" fmla="*/ 1469571 h 2836483"/>
              <a:gd name="connsiteX49" fmla="*/ 267304 w 830337"/>
              <a:gd name="connsiteY49" fmla="*/ 1505857 h 2836483"/>
              <a:gd name="connsiteX50" fmla="*/ 307219 w 830337"/>
              <a:gd name="connsiteY50" fmla="*/ 1538514 h 2836483"/>
              <a:gd name="connsiteX51" fmla="*/ 332619 w 830337"/>
              <a:gd name="connsiteY51" fmla="*/ 1574800 h 2836483"/>
              <a:gd name="connsiteX52" fmla="*/ 270933 w 830337"/>
              <a:gd name="connsiteY52" fmla="*/ 1563914 h 2836483"/>
              <a:gd name="connsiteX53" fmla="*/ 241904 w 830337"/>
              <a:gd name="connsiteY53" fmla="*/ 1542142 h 2836483"/>
              <a:gd name="connsiteX54" fmla="*/ 209247 w 830337"/>
              <a:gd name="connsiteY54" fmla="*/ 1574800 h 2836483"/>
              <a:gd name="connsiteX55" fmla="*/ 191104 w 830337"/>
              <a:gd name="connsiteY55" fmla="*/ 1614714 h 2836483"/>
              <a:gd name="connsiteX56" fmla="*/ 234647 w 830337"/>
              <a:gd name="connsiteY56" fmla="*/ 1658257 h 2836483"/>
              <a:gd name="connsiteX57" fmla="*/ 267304 w 830337"/>
              <a:gd name="connsiteY57" fmla="*/ 1669142 h 2836483"/>
              <a:gd name="connsiteX58" fmla="*/ 289076 w 830337"/>
              <a:gd name="connsiteY58" fmla="*/ 1640114 h 2836483"/>
              <a:gd name="connsiteX59" fmla="*/ 314476 w 830337"/>
              <a:gd name="connsiteY59" fmla="*/ 1643742 h 2836483"/>
              <a:gd name="connsiteX60" fmla="*/ 321733 w 830337"/>
              <a:gd name="connsiteY60" fmla="*/ 1730828 h 2836483"/>
              <a:gd name="connsiteX61" fmla="*/ 383419 w 830337"/>
              <a:gd name="connsiteY61" fmla="*/ 1767114 h 2836483"/>
              <a:gd name="connsiteX62" fmla="*/ 412447 w 830337"/>
              <a:gd name="connsiteY62" fmla="*/ 1850571 h 2836483"/>
              <a:gd name="connsiteX63" fmla="*/ 485019 w 830337"/>
              <a:gd name="connsiteY63" fmla="*/ 1941285 h 2836483"/>
              <a:gd name="connsiteX64" fmla="*/ 488647 w 830337"/>
              <a:gd name="connsiteY64" fmla="*/ 1988457 h 2836483"/>
              <a:gd name="connsiteX65" fmla="*/ 539447 w 830337"/>
              <a:gd name="connsiteY65" fmla="*/ 2028371 h 2836483"/>
              <a:gd name="connsiteX66" fmla="*/ 572104 w 830337"/>
              <a:gd name="connsiteY66" fmla="*/ 2126342 h 2836483"/>
              <a:gd name="connsiteX67" fmla="*/ 572104 w 830337"/>
              <a:gd name="connsiteY67" fmla="*/ 2220685 h 2836483"/>
              <a:gd name="connsiteX68" fmla="*/ 626533 w 830337"/>
              <a:gd name="connsiteY68" fmla="*/ 2347685 h 2836483"/>
              <a:gd name="connsiteX69" fmla="*/ 666447 w 830337"/>
              <a:gd name="connsiteY69" fmla="*/ 2380342 h 2836483"/>
              <a:gd name="connsiteX70" fmla="*/ 673704 w 830337"/>
              <a:gd name="connsiteY70" fmla="*/ 2434771 h 2836483"/>
              <a:gd name="connsiteX71" fmla="*/ 757161 w 830337"/>
              <a:gd name="connsiteY71" fmla="*/ 2503714 h 2836483"/>
              <a:gd name="connsiteX72" fmla="*/ 804333 w 830337"/>
              <a:gd name="connsiteY72" fmla="*/ 2601685 h 2836483"/>
              <a:gd name="connsiteX73" fmla="*/ 826104 w 830337"/>
              <a:gd name="connsiteY73" fmla="*/ 2692400 h 2836483"/>
              <a:gd name="connsiteX74" fmla="*/ 778933 w 830337"/>
              <a:gd name="connsiteY74" fmla="*/ 2667000 h 2836483"/>
              <a:gd name="connsiteX75" fmla="*/ 717247 w 830337"/>
              <a:gd name="connsiteY75" fmla="*/ 2590800 h 2836483"/>
              <a:gd name="connsiteX76" fmla="*/ 644676 w 830337"/>
              <a:gd name="connsiteY76" fmla="*/ 2540000 h 2836483"/>
              <a:gd name="connsiteX77" fmla="*/ 612019 w 830337"/>
              <a:gd name="connsiteY77" fmla="*/ 2489200 h 2836483"/>
              <a:gd name="connsiteX78" fmla="*/ 553961 w 830337"/>
              <a:gd name="connsiteY78" fmla="*/ 2445657 h 2836483"/>
              <a:gd name="connsiteX79" fmla="*/ 510419 w 830337"/>
              <a:gd name="connsiteY79" fmla="*/ 2383971 h 2836483"/>
              <a:gd name="connsiteX80" fmla="*/ 434218 w 830337"/>
              <a:gd name="connsiteY80" fmla="*/ 2325913 h 2836483"/>
              <a:gd name="connsiteX81" fmla="*/ 394304 w 830337"/>
              <a:gd name="connsiteY81" fmla="*/ 2264228 h 2836483"/>
              <a:gd name="connsiteX82" fmla="*/ 408819 w 830337"/>
              <a:gd name="connsiteY82" fmla="*/ 2191657 h 2836483"/>
              <a:gd name="connsiteX83" fmla="*/ 387047 w 830337"/>
              <a:gd name="connsiteY83" fmla="*/ 2166257 h 2836483"/>
              <a:gd name="connsiteX84" fmla="*/ 310847 w 830337"/>
              <a:gd name="connsiteY84" fmla="*/ 2180771 h 2836483"/>
              <a:gd name="connsiteX85" fmla="*/ 289076 w 830337"/>
              <a:gd name="connsiteY85" fmla="*/ 2177142 h 2836483"/>
              <a:gd name="connsiteX86" fmla="*/ 310847 w 830337"/>
              <a:gd name="connsiteY86" fmla="*/ 2275114 h 2836483"/>
              <a:gd name="connsiteX87" fmla="*/ 303590 w 830337"/>
              <a:gd name="connsiteY87" fmla="*/ 2315028 h 2836483"/>
              <a:gd name="connsiteX88" fmla="*/ 303590 w 830337"/>
              <a:gd name="connsiteY88" fmla="*/ 2365828 h 2836483"/>
              <a:gd name="connsiteX89" fmla="*/ 354390 w 830337"/>
              <a:gd name="connsiteY89" fmla="*/ 2373085 h 2836483"/>
              <a:gd name="connsiteX90" fmla="*/ 376161 w 830337"/>
              <a:gd name="connsiteY90" fmla="*/ 2358571 h 2836483"/>
              <a:gd name="connsiteX91" fmla="*/ 408819 w 830337"/>
              <a:gd name="connsiteY91" fmla="*/ 2394857 h 2836483"/>
              <a:gd name="connsiteX92" fmla="*/ 503161 w 830337"/>
              <a:gd name="connsiteY92" fmla="*/ 2434771 h 2836483"/>
              <a:gd name="connsiteX93" fmla="*/ 535819 w 830337"/>
              <a:gd name="connsiteY93" fmla="*/ 2474685 h 2836483"/>
              <a:gd name="connsiteX94" fmla="*/ 582990 w 830337"/>
              <a:gd name="connsiteY94" fmla="*/ 2521857 h 2836483"/>
              <a:gd name="connsiteX95" fmla="*/ 557590 w 830337"/>
              <a:gd name="connsiteY95" fmla="*/ 2558142 h 2836483"/>
              <a:gd name="connsiteX96" fmla="*/ 495904 w 830337"/>
              <a:gd name="connsiteY96" fmla="*/ 2561771 h 2836483"/>
              <a:gd name="connsiteX97" fmla="*/ 524933 w 830337"/>
              <a:gd name="connsiteY97" fmla="*/ 2667001 h 2836483"/>
              <a:gd name="connsiteX98" fmla="*/ 575733 w 830337"/>
              <a:gd name="connsiteY98" fmla="*/ 2732315 h 2836483"/>
              <a:gd name="connsiteX99" fmla="*/ 677333 w 830337"/>
              <a:gd name="connsiteY99" fmla="*/ 2779486 h 2836483"/>
              <a:gd name="connsiteX100" fmla="*/ 727570 w 830337"/>
              <a:gd name="connsiteY100" fmla="*/ 2836483 h 2836483"/>
              <a:gd name="connsiteX0" fmla="*/ 608390 w 830337"/>
              <a:gd name="connsiteY0" fmla="*/ 0 h 2836483"/>
              <a:gd name="connsiteX1" fmla="*/ 630161 w 830337"/>
              <a:gd name="connsiteY1" fmla="*/ 54428 h 2836483"/>
              <a:gd name="connsiteX2" fmla="*/ 579361 w 830337"/>
              <a:gd name="connsiteY2" fmla="*/ 83457 h 2836483"/>
              <a:gd name="connsiteX3" fmla="*/ 455990 w 830337"/>
              <a:gd name="connsiteY3" fmla="*/ 116114 h 2836483"/>
              <a:gd name="connsiteX4" fmla="*/ 419704 w 830337"/>
              <a:gd name="connsiteY4" fmla="*/ 217714 h 2836483"/>
              <a:gd name="connsiteX5" fmla="*/ 387047 w 830337"/>
              <a:gd name="connsiteY5" fmla="*/ 239485 h 2836483"/>
              <a:gd name="connsiteX6" fmla="*/ 339876 w 830337"/>
              <a:gd name="connsiteY6" fmla="*/ 239485 h 2836483"/>
              <a:gd name="connsiteX7" fmla="*/ 260047 w 830337"/>
              <a:gd name="connsiteY7" fmla="*/ 239485 h 2836483"/>
              <a:gd name="connsiteX8" fmla="*/ 198361 w 830337"/>
              <a:gd name="connsiteY8" fmla="*/ 272142 h 2836483"/>
              <a:gd name="connsiteX9" fmla="*/ 140304 w 830337"/>
              <a:gd name="connsiteY9" fmla="*/ 322942 h 2836483"/>
              <a:gd name="connsiteX10" fmla="*/ 74990 w 830337"/>
              <a:gd name="connsiteY10" fmla="*/ 366485 h 2836483"/>
              <a:gd name="connsiteX11" fmla="*/ 24190 w 830337"/>
              <a:gd name="connsiteY11" fmla="*/ 413657 h 2836483"/>
              <a:gd name="connsiteX12" fmla="*/ 2419 w 830337"/>
              <a:gd name="connsiteY12" fmla="*/ 464457 h 2836483"/>
              <a:gd name="connsiteX13" fmla="*/ 38704 w 830337"/>
              <a:gd name="connsiteY13" fmla="*/ 508000 h 2836483"/>
              <a:gd name="connsiteX14" fmla="*/ 45961 w 830337"/>
              <a:gd name="connsiteY14" fmla="*/ 547914 h 2836483"/>
              <a:gd name="connsiteX15" fmla="*/ 89504 w 830337"/>
              <a:gd name="connsiteY15" fmla="*/ 533400 h 2836483"/>
              <a:gd name="connsiteX16" fmla="*/ 147561 w 830337"/>
              <a:gd name="connsiteY16" fmla="*/ 529771 h 2836483"/>
              <a:gd name="connsiteX17" fmla="*/ 234647 w 830337"/>
              <a:gd name="connsiteY17" fmla="*/ 562428 h 2836483"/>
              <a:gd name="connsiteX18" fmla="*/ 270933 w 830337"/>
              <a:gd name="connsiteY18" fmla="*/ 573314 h 2836483"/>
              <a:gd name="connsiteX19" fmla="*/ 281819 w 830337"/>
              <a:gd name="connsiteY19" fmla="*/ 635000 h 2836483"/>
              <a:gd name="connsiteX20" fmla="*/ 336247 w 830337"/>
              <a:gd name="connsiteY20" fmla="*/ 649514 h 2836483"/>
              <a:gd name="connsiteX21" fmla="*/ 379790 w 830337"/>
              <a:gd name="connsiteY21" fmla="*/ 624114 h 2836483"/>
              <a:gd name="connsiteX22" fmla="*/ 474133 w 830337"/>
              <a:gd name="connsiteY22" fmla="*/ 602342 h 2836483"/>
              <a:gd name="connsiteX23" fmla="*/ 503161 w 830337"/>
              <a:gd name="connsiteY23" fmla="*/ 580571 h 2836483"/>
              <a:gd name="connsiteX24" fmla="*/ 539447 w 830337"/>
              <a:gd name="connsiteY24" fmla="*/ 602342 h 2836483"/>
              <a:gd name="connsiteX25" fmla="*/ 532190 w 830337"/>
              <a:gd name="connsiteY25" fmla="*/ 642257 h 2836483"/>
              <a:gd name="connsiteX26" fmla="*/ 528561 w 830337"/>
              <a:gd name="connsiteY26" fmla="*/ 714828 h 2836483"/>
              <a:gd name="connsiteX27" fmla="*/ 499533 w 830337"/>
              <a:gd name="connsiteY27" fmla="*/ 751114 h 2836483"/>
              <a:gd name="connsiteX28" fmla="*/ 445104 w 830337"/>
              <a:gd name="connsiteY28" fmla="*/ 762000 h 2836483"/>
              <a:gd name="connsiteX29" fmla="*/ 328990 w 830337"/>
              <a:gd name="connsiteY29" fmla="*/ 863600 h 2836483"/>
              <a:gd name="connsiteX30" fmla="*/ 343504 w 830337"/>
              <a:gd name="connsiteY30" fmla="*/ 918028 h 2836483"/>
              <a:gd name="connsiteX31" fmla="*/ 372533 w 830337"/>
              <a:gd name="connsiteY31" fmla="*/ 979714 h 2836483"/>
              <a:gd name="connsiteX32" fmla="*/ 368904 w 830337"/>
              <a:gd name="connsiteY32" fmla="*/ 1041400 h 2836483"/>
              <a:gd name="connsiteX33" fmla="*/ 339876 w 830337"/>
              <a:gd name="connsiteY33" fmla="*/ 1095828 h 2836483"/>
              <a:gd name="connsiteX34" fmla="*/ 310847 w 830337"/>
              <a:gd name="connsiteY34" fmla="*/ 1135742 h 2836483"/>
              <a:gd name="connsiteX35" fmla="*/ 281819 w 830337"/>
              <a:gd name="connsiteY35" fmla="*/ 1135742 h 2836483"/>
              <a:gd name="connsiteX36" fmla="*/ 260047 w 830337"/>
              <a:gd name="connsiteY36" fmla="*/ 1110342 h 2836483"/>
              <a:gd name="connsiteX37" fmla="*/ 212876 w 830337"/>
              <a:gd name="connsiteY37" fmla="*/ 1113971 h 2836483"/>
              <a:gd name="connsiteX38" fmla="*/ 183847 w 830337"/>
              <a:gd name="connsiteY38" fmla="*/ 1124857 h 2836483"/>
              <a:gd name="connsiteX39" fmla="*/ 114904 w 830337"/>
              <a:gd name="connsiteY39" fmla="*/ 1081314 h 2836483"/>
              <a:gd name="connsiteX40" fmla="*/ 85876 w 830337"/>
              <a:gd name="connsiteY40" fmla="*/ 1143000 h 2836483"/>
              <a:gd name="connsiteX41" fmla="*/ 89504 w 830337"/>
              <a:gd name="connsiteY41" fmla="*/ 1204685 h 2836483"/>
              <a:gd name="connsiteX42" fmla="*/ 125790 w 830337"/>
              <a:gd name="connsiteY42" fmla="*/ 1230085 h 2836483"/>
              <a:gd name="connsiteX43" fmla="*/ 162076 w 830337"/>
              <a:gd name="connsiteY43" fmla="*/ 1211942 h 2836483"/>
              <a:gd name="connsiteX44" fmla="*/ 194733 w 830337"/>
              <a:gd name="connsiteY44" fmla="*/ 1222828 h 2836483"/>
              <a:gd name="connsiteX45" fmla="*/ 201990 w 830337"/>
              <a:gd name="connsiteY45" fmla="*/ 1295400 h 2836483"/>
              <a:gd name="connsiteX46" fmla="*/ 227390 w 830337"/>
              <a:gd name="connsiteY46" fmla="*/ 1364342 h 2836483"/>
              <a:gd name="connsiteX47" fmla="*/ 209247 w 830337"/>
              <a:gd name="connsiteY47" fmla="*/ 1433285 h 2836483"/>
              <a:gd name="connsiteX48" fmla="*/ 249161 w 830337"/>
              <a:gd name="connsiteY48" fmla="*/ 1469571 h 2836483"/>
              <a:gd name="connsiteX49" fmla="*/ 267304 w 830337"/>
              <a:gd name="connsiteY49" fmla="*/ 1505857 h 2836483"/>
              <a:gd name="connsiteX50" fmla="*/ 307219 w 830337"/>
              <a:gd name="connsiteY50" fmla="*/ 1538514 h 2836483"/>
              <a:gd name="connsiteX51" fmla="*/ 332619 w 830337"/>
              <a:gd name="connsiteY51" fmla="*/ 1574800 h 2836483"/>
              <a:gd name="connsiteX52" fmla="*/ 270933 w 830337"/>
              <a:gd name="connsiteY52" fmla="*/ 1563914 h 2836483"/>
              <a:gd name="connsiteX53" fmla="*/ 241904 w 830337"/>
              <a:gd name="connsiteY53" fmla="*/ 1542142 h 2836483"/>
              <a:gd name="connsiteX54" fmla="*/ 209247 w 830337"/>
              <a:gd name="connsiteY54" fmla="*/ 1574800 h 2836483"/>
              <a:gd name="connsiteX55" fmla="*/ 191104 w 830337"/>
              <a:gd name="connsiteY55" fmla="*/ 1614714 h 2836483"/>
              <a:gd name="connsiteX56" fmla="*/ 234647 w 830337"/>
              <a:gd name="connsiteY56" fmla="*/ 1658257 h 2836483"/>
              <a:gd name="connsiteX57" fmla="*/ 267304 w 830337"/>
              <a:gd name="connsiteY57" fmla="*/ 1669142 h 2836483"/>
              <a:gd name="connsiteX58" fmla="*/ 289076 w 830337"/>
              <a:gd name="connsiteY58" fmla="*/ 1640114 h 2836483"/>
              <a:gd name="connsiteX59" fmla="*/ 314476 w 830337"/>
              <a:gd name="connsiteY59" fmla="*/ 1643742 h 2836483"/>
              <a:gd name="connsiteX60" fmla="*/ 321733 w 830337"/>
              <a:gd name="connsiteY60" fmla="*/ 1730828 h 2836483"/>
              <a:gd name="connsiteX61" fmla="*/ 383419 w 830337"/>
              <a:gd name="connsiteY61" fmla="*/ 1767114 h 2836483"/>
              <a:gd name="connsiteX62" fmla="*/ 412447 w 830337"/>
              <a:gd name="connsiteY62" fmla="*/ 1850571 h 2836483"/>
              <a:gd name="connsiteX63" fmla="*/ 485019 w 830337"/>
              <a:gd name="connsiteY63" fmla="*/ 1941285 h 2836483"/>
              <a:gd name="connsiteX64" fmla="*/ 488647 w 830337"/>
              <a:gd name="connsiteY64" fmla="*/ 1988457 h 2836483"/>
              <a:gd name="connsiteX65" fmla="*/ 539447 w 830337"/>
              <a:gd name="connsiteY65" fmla="*/ 2028371 h 2836483"/>
              <a:gd name="connsiteX66" fmla="*/ 572104 w 830337"/>
              <a:gd name="connsiteY66" fmla="*/ 2126342 h 2836483"/>
              <a:gd name="connsiteX67" fmla="*/ 572104 w 830337"/>
              <a:gd name="connsiteY67" fmla="*/ 2220685 h 2836483"/>
              <a:gd name="connsiteX68" fmla="*/ 626533 w 830337"/>
              <a:gd name="connsiteY68" fmla="*/ 2347685 h 2836483"/>
              <a:gd name="connsiteX69" fmla="*/ 666447 w 830337"/>
              <a:gd name="connsiteY69" fmla="*/ 2380342 h 2836483"/>
              <a:gd name="connsiteX70" fmla="*/ 673704 w 830337"/>
              <a:gd name="connsiteY70" fmla="*/ 2434771 h 2836483"/>
              <a:gd name="connsiteX71" fmla="*/ 757161 w 830337"/>
              <a:gd name="connsiteY71" fmla="*/ 2503714 h 2836483"/>
              <a:gd name="connsiteX72" fmla="*/ 804333 w 830337"/>
              <a:gd name="connsiteY72" fmla="*/ 2601685 h 2836483"/>
              <a:gd name="connsiteX73" fmla="*/ 826104 w 830337"/>
              <a:gd name="connsiteY73" fmla="*/ 2692400 h 2836483"/>
              <a:gd name="connsiteX74" fmla="*/ 778933 w 830337"/>
              <a:gd name="connsiteY74" fmla="*/ 2667000 h 2836483"/>
              <a:gd name="connsiteX75" fmla="*/ 717247 w 830337"/>
              <a:gd name="connsiteY75" fmla="*/ 2590800 h 2836483"/>
              <a:gd name="connsiteX76" fmla="*/ 644676 w 830337"/>
              <a:gd name="connsiteY76" fmla="*/ 2540000 h 2836483"/>
              <a:gd name="connsiteX77" fmla="*/ 612019 w 830337"/>
              <a:gd name="connsiteY77" fmla="*/ 2489200 h 2836483"/>
              <a:gd name="connsiteX78" fmla="*/ 553961 w 830337"/>
              <a:gd name="connsiteY78" fmla="*/ 2445657 h 2836483"/>
              <a:gd name="connsiteX79" fmla="*/ 492276 w 830337"/>
              <a:gd name="connsiteY79" fmla="*/ 2394857 h 2836483"/>
              <a:gd name="connsiteX80" fmla="*/ 434218 w 830337"/>
              <a:gd name="connsiteY80" fmla="*/ 2325913 h 2836483"/>
              <a:gd name="connsiteX81" fmla="*/ 394304 w 830337"/>
              <a:gd name="connsiteY81" fmla="*/ 2264228 h 2836483"/>
              <a:gd name="connsiteX82" fmla="*/ 408819 w 830337"/>
              <a:gd name="connsiteY82" fmla="*/ 2191657 h 2836483"/>
              <a:gd name="connsiteX83" fmla="*/ 387047 w 830337"/>
              <a:gd name="connsiteY83" fmla="*/ 2166257 h 2836483"/>
              <a:gd name="connsiteX84" fmla="*/ 310847 w 830337"/>
              <a:gd name="connsiteY84" fmla="*/ 2180771 h 2836483"/>
              <a:gd name="connsiteX85" fmla="*/ 289076 w 830337"/>
              <a:gd name="connsiteY85" fmla="*/ 2177142 h 2836483"/>
              <a:gd name="connsiteX86" fmla="*/ 310847 w 830337"/>
              <a:gd name="connsiteY86" fmla="*/ 2275114 h 2836483"/>
              <a:gd name="connsiteX87" fmla="*/ 303590 w 830337"/>
              <a:gd name="connsiteY87" fmla="*/ 2315028 h 2836483"/>
              <a:gd name="connsiteX88" fmla="*/ 303590 w 830337"/>
              <a:gd name="connsiteY88" fmla="*/ 2365828 h 2836483"/>
              <a:gd name="connsiteX89" fmla="*/ 354390 w 830337"/>
              <a:gd name="connsiteY89" fmla="*/ 2373085 h 2836483"/>
              <a:gd name="connsiteX90" fmla="*/ 376161 w 830337"/>
              <a:gd name="connsiteY90" fmla="*/ 2358571 h 2836483"/>
              <a:gd name="connsiteX91" fmla="*/ 408819 w 830337"/>
              <a:gd name="connsiteY91" fmla="*/ 2394857 h 2836483"/>
              <a:gd name="connsiteX92" fmla="*/ 503161 w 830337"/>
              <a:gd name="connsiteY92" fmla="*/ 2434771 h 2836483"/>
              <a:gd name="connsiteX93" fmla="*/ 535819 w 830337"/>
              <a:gd name="connsiteY93" fmla="*/ 2474685 h 2836483"/>
              <a:gd name="connsiteX94" fmla="*/ 582990 w 830337"/>
              <a:gd name="connsiteY94" fmla="*/ 2521857 h 2836483"/>
              <a:gd name="connsiteX95" fmla="*/ 557590 w 830337"/>
              <a:gd name="connsiteY95" fmla="*/ 2558142 h 2836483"/>
              <a:gd name="connsiteX96" fmla="*/ 495904 w 830337"/>
              <a:gd name="connsiteY96" fmla="*/ 2561771 h 2836483"/>
              <a:gd name="connsiteX97" fmla="*/ 524933 w 830337"/>
              <a:gd name="connsiteY97" fmla="*/ 2667001 h 2836483"/>
              <a:gd name="connsiteX98" fmla="*/ 575733 w 830337"/>
              <a:gd name="connsiteY98" fmla="*/ 2732315 h 2836483"/>
              <a:gd name="connsiteX99" fmla="*/ 677333 w 830337"/>
              <a:gd name="connsiteY99" fmla="*/ 2779486 h 2836483"/>
              <a:gd name="connsiteX100" fmla="*/ 727570 w 830337"/>
              <a:gd name="connsiteY100" fmla="*/ 2836483 h 2836483"/>
              <a:gd name="connsiteX0" fmla="*/ 608390 w 830337"/>
              <a:gd name="connsiteY0" fmla="*/ 0 h 2836483"/>
              <a:gd name="connsiteX1" fmla="*/ 630161 w 830337"/>
              <a:gd name="connsiteY1" fmla="*/ 54428 h 2836483"/>
              <a:gd name="connsiteX2" fmla="*/ 579361 w 830337"/>
              <a:gd name="connsiteY2" fmla="*/ 83457 h 2836483"/>
              <a:gd name="connsiteX3" fmla="*/ 455990 w 830337"/>
              <a:gd name="connsiteY3" fmla="*/ 116114 h 2836483"/>
              <a:gd name="connsiteX4" fmla="*/ 419704 w 830337"/>
              <a:gd name="connsiteY4" fmla="*/ 217714 h 2836483"/>
              <a:gd name="connsiteX5" fmla="*/ 387047 w 830337"/>
              <a:gd name="connsiteY5" fmla="*/ 239485 h 2836483"/>
              <a:gd name="connsiteX6" fmla="*/ 339876 w 830337"/>
              <a:gd name="connsiteY6" fmla="*/ 239485 h 2836483"/>
              <a:gd name="connsiteX7" fmla="*/ 260047 w 830337"/>
              <a:gd name="connsiteY7" fmla="*/ 239485 h 2836483"/>
              <a:gd name="connsiteX8" fmla="*/ 198361 w 830337"/>
              <a:gd name="connsiteY8" fmla="*/ 272142 h 2836483"/>
              <a:gd name="connsiteX9" fmla="*/ 140304 w 830337"/>
              <a:gd name="connsiteY9" fmla="*/ 322942 h 2836483"/>
              <a:gd name="connsiteX10" fmla="*/ 74990 w 830337"/>
              <a:gd name="connsiteY10" fmla="*/ 366485 h 2836483"/>
              <a:gd name="connsiteX11" fmla="*/ 24190 w 830337"/>
              <a:gd name="connsiteY11" fmla="*/ 413657 h 2836483"/>
              <a:gd name="connsiteX12" fmla="*/ 2419 w 830337"/>
              <a:gd name="connsiteY12" fmla="*/ 464457 h 2836483"/>
              <a:gd name="connsiteX13" fmla="*/ 38704 w 830337"/>
              <a:gd name="connsiteY13" fmla="*/ 508000 h 2836483"/>
              <a:gd name="connsiteX14" fmla="*/ 45961 w 830337"/>
              <a:gd name="connsiteY14" fmla="*/ 547914 h 2836483"/>
              <a:gd name="connsiteX15" fmla="*/ 89504 w 830337"/>
              <a:gd name="connsiteY15" fmla="*/ 533400 h 2836483"/>
              <a:gd name="connsiteX16" fmla="*/ 147561 w 830337"/>
              <a:gd name="connsiteY16" fmla="*/ 529771 h 2836483"/>
              <a:gd name="connsiteX17" fmla="*/ 234647 w 830337"/>
              <a:gd name="connsiteY17" fmla="*/ 562428 h 2836483"/>
              <a:gd name="connsiteX18" fmla="*/ 270933 w 830337"/>
              <a:gd name="connsiteY18" fmla="*/ 573314 h 2836483"/>
              <a:gd name="connsiteX19" fmla="*/ 281819 w 830337"/>
              <a:gd name="connsiteY19" fmla="*/ 635000 h 2836483"/>
              <a:gd name="connsiteX20" fmla="*/ 336247 w 830337"/>
              <a:gd name="connsiteY20" fmla="*/ 649514 h 2836483"/>
              <a:gd name="connsiteX21" fmla="*/ 379790 w 830337"/>
              <a:gd name="connsiteY21" fmla="*/ 624114 h 2836483"/>
              <a:gd name="connsiteX22" fmla="*/ 474133 w 830337"/>
              <a:gd name="connsiteY22" fmla="*/ 602342 h 2836483"/>
              <a:gd name="connsiteX23" fmla="*/ 503161 w 830337"/>
              <a:gd name="connsiteY23" fmla="*/ 580571 h 2836483"/>
              <a:gd name="connsiteX24" fmla="*/ 539447 w 830337"/>
              <a:gd name="connsiteY24" fmla="*/ 602342 h 2836483"/>
              <a:gd name="connsiteX25" fmla="*/ 532190 w 830337"/>
              <a:gd name="connsiteY25" fmla="*/ 642257 h 2836483"/>
              <a:gd name="connsiteX26" fmla="*/ 528561 w 830337"/>
              <a:gd name="connsiteY26" fmla="*/ 714828 h 2836483"/>
              <a:gd name="connsiteX27" fmla="*/ 499533 w 830337"/>
              <a:gd name="connsiteY27" fmla="*/ 751114 h 2836483"/>
              <a:gd name="connsiteX28" fmla="*/ 445104 w 830337"/>
              <a:gd name="connsiteY28" fmla="*/ 762000 h 2836483"/>
              <a:gd name="connsiteX29" fmla="*/ 328990 w 830337"/>
              <a:gd name="connsiteY29" fmla="*/ 863600 h 2836483"/>
              <a:gd name="connsiteX30" fmla="*/ 343504 w 830337"/>
              <a:gd name="connsiteY30" fmla="*/ 918028 h 2836483"/>
              <a:gd name="connsiteX31" fmla="*/ 372533 w 830337"/>
              <a:gd name="connsiteY31" fmla="*/ 979714 h 2836483"/>
              <a:gd name="connsiteX32" fmla="*/ 368904 w 830337"/>
              <a:gd name="connsiteY32" fmla="*/ 1041400 h 2836483"/>
              <a:gd name="connsiteX33" fmla="*/ 339876 w 830337"/>
              <a:gd name="connsiteY33" fmla="*/ 1095828 h 2836483"/>
              <a:gd name="connsiteX34" fmla="*/ 310847 w 830337"/>
              <a:gd name="connsiteY34" fmla="*/ 1135742 h 2836483"/>
              <a:gd name="connsiteX35" fmla="*/ 281819 w 830337"/>
              <a:gd name="connsiteY35" fmla="*/ 1135742 h 2836483"/>
              <a:gd name="connsiteX36" fmla="*/ 260047 w 830337"/>
              <a:gd name="connsiteY36" fmla="*/ 1110342 h 2836483"/>
              <a:gd name="connsiteX37" fmla="*/ 212876 w 830337"/>
              <a:gd name="connsiteY37" fmla="*/ 1113971 h 2836483"/>
              <a:gd name="connsiteX38" fmla="*/ 183847 w 830337"/>
              <a:gd name="connsiteY38" fmla="*/ 1124857 h 2836483"/>
              <a:gd name="connsiteX39" fmla="*/ 114904 w 830337"/>
              <a:gd name="connsiteY39" fmla="*/ 1081314 h 2836483"/>
              <a:gd name="connsiteX40" fmla="*/ 85876 w 830337"/>
              <a:gd name="connsiteY40" fmla="*/ 1143000 h 2836483"/>
              <a:gd name="connsiteX41" fmla="*/ 89504 w 830337"/>
              <a:gd name="connsiteY41" fmla="*/ 1204685 h 2836483"/>
              <a:gd name="connsiteX42" fmla="*/ 125790 w 830337"/>
              <a:gd name="connsiteY42" fmla="*/ 1230085 h 2836483"/>
              <a:gd name="connsiteX43" fmla="*/ 162076 w 830337"/>
              <a:gd name="connsiteY43" fmla="*/ 1211942 h 2836483"/>
              <a:gd name="connsiteX44" fmla="*/ 194733 w 830337"/>
              <a:gd name="connsiteY44" fmla="*/ 1222828 h 2836483"/>
              <a:gd name="connsiteX45" fmla="*/ 201990 w 830337"/>
              <a:gd name="connsiteY45" fmla="*/ 1295400 h 2836483"/>
              <a:gd name="connsiteX46" fmla="*/ 227390 w 830337"/>
              <a:gd name="connsiteY46" fmla="*/ 1364342 h 2836483"/>
              <a:gd name="connsiteX47" fmla="*/ 209247 w 830337"/>
              <a:gd name="connsiteY47" fmla="*/ 1433285 h 2836483"/>
              <a:gd name="connsiteX48" fmla="*/ 249161 w 830337"/>
              <a:gd name="connsiteY48" fmla="*/ 1469571 h 2836483"/>
              <a:gd name="connsiteX49" fmla="*/ 267304 w 830337"/>
              <a:gd name="connsiteY49" fmla="*/ 1505857 h 2836483"/>
              <a:gd name="connsiteX50" fmla="*/ 307219 w 830337"/>
              <a:gd name="connsiteY50" fmla="*/ 1538514 h 2836483"/>
              <a:gd name="connsiteX51" fmla="*/ 332619 w 830337"/>
              <a:gd name="connsiteY51" fmla="*/ 1574800 h 2836483"/>
              <a:gd name="connsiteX52" fmla="*/ 270933 w 830337"/>
              <a:gd name="connsiteY52" fmla="*/ 1563914 h 2836483"/>
              <a:gd name="connsiteX53" fmla="*/ 241904 w 830337"/>
              <a:gd name="connsiteY53" fmla="*/ 1542142 h 2836483"/>
              <a:gd name="connsiteX54" fmla="*/ 209247 w 830337"/>
              <a:gd name="connsiteY54" fmla="*/ 1574800 h 2836483"/>
              <a:gd name="connsiteX55" fmla="*/ 191104 w 830337"/>
              <a:gd name="connsiteY55" fmla="*/ 1614714 h 2836483"/>
              <a:gd name="connsiteX56" fmla="*/ 234647 w 830337"/>
              <a:gd name="connsiteY56" fmla="*/ 1658257 h 2836483"/>
              <a:gd name="connsiteX57" fmla="*/ 267304 w 830337"/>
              <a:gd name="connsiteY57" fmla="*/ 1669142 h 2836483"/>
              <a:gd name="connsiteX58" fmla="*/ 289076 w 830337"/>
              <a:gd name="connsiteY58" fmla="*/ 1640114 h 2836483"/>
              <a:gd name="connsiteX59" fmla="*/ 314476 w 830337"/>
              <a:gd name="connsiteY59" fmla="*/ 1643742 h 2836483"/>
              <a:gd name="connsiteX60" fmla="*/ 321733 w 830337"/>
              <a:gd name="connsiteY60" fmla="*/ 1730828 h 2836483"/>
              <a:gd name="connsiteX61" fmla="*/ 383419 w 830337"/>
              <a:gd name="connsiteY61" fmla="*/ 1767114 h 2836483"/>
              <a:gd name="connsiteX62" fmla="*/ 412447 w 830337"/>
              <a:gd name="connsiteY62" fmla="*/ 1850571 h 2836483"/>
              <a:gd name="connsiteX63" fmla="*/ 485019 w 830337"/>
              <a:gd name="connsiteY63" fmla="*/ 1941285 h 2836483"/>
              <a:gd name="connsiteX64" fmla="*/ 488647 w 830337"/>
              <a:gd name="connsiteY64" fmla="*/ 1988457 h 2836483"/>
              <a:gd name="connsiteX65" fmla="*/ 539447 w 830337"/>
              <a:gd name="connsiteY65" fmla="*/ 2028371 h 2836483"/>
              <a:gd name="connsiteX66" fmla="*/ 572104 w 830337"/>
              <a:gd name="connsiteY66" fmla="*/ 2126342 h 2836483"/>
              <a:gd name="connsiteX67" fmla="*/ 572104 w 830337"/>
              <a:gd name="connsiteY67" fmla="*/ 2220685 h 2836483"/>
              <a:gd name="connsiteX68" fmla="*/ 626533 w 830337"/>
              <a:gd name="connsiteY68" fmla="*/ 2347685 h 2836483"/>
              <a:gd name="connsiteX69" fmla="*/ 666447 w 830337"/>
              <a:gd name="connsiteY69" fmla="*/ 2380342 h 2836483"/>
              <a:gd name="connsiteX70" fmla="*/ 673704 w 830337"/>
              <a:gd name="connsiteY70" fmla="*/ 2434771 h 2836483"/>
              <a:gd name="connsiteX71" fmla="*/ 757161 w 830337"/>
              <a:gd name="connsiteY71" fmla="*/ 2503714 h 2836483"/>
              <a:gd name="connsiteX72" fmla="*/ 804333 w 830337"/>
              <a:gd name="connsiteY72" fmla="*/ 2601685 h 2836483"/>
              <a:gd name="connsiteX73" fmla="*/ 826104 w 830337"/>
              <a:gd name="connsiteY73" fmla="*/ 2692400 h 2836483"/>
              <a:gd name="connsiteX74" fmla="*/ 778933 w 830337"/>
              <a:gd name="connsiteY74" fmla="*/ 2667000 h 2836483"/>
              <a:gd name="connsiteX75" fmla="*/ 717247 w 830337"/>
              <a:gd name="connsiteY75" fmla="*/ 2590800 h 2836483"/>
              <a:gd name="connsiteX76" fmla="*/ 644676 w 830337"/>
              <a:gd name="connsiteY76" fmla="*/ 2540000 h 2836483"/>
              <a:gd name="connsiteX77" fmla="*/ 612019 w 830337"/>
              <a:gd name="connsiteY77" fmla="*/ 2489200 h 2836483"/>
              <a:gd name="connsiteX78" fmla="*/ 553961 w 830337"/>
              <a:gd name="connsiteY78" fmla="*/ 2445657 h 2836483"/>
              <a:gd name="connsiteX79" fmla="*/ 492276 w 830337"/>
              <a:gd name="connsiteY79" fmla="*/ 2394857 h 2836483"/>
              <a:gd name="connsiteX80" fmla="*/ 434218 w 830337"/>
              <a:gd name="connsiteY80" fmla="*/ 2325913 h 2836483"/>
              <a:gd name="connsiteX81" fmla="*/ 394304 w 830337"/>
              <a:gd name="connsiteY81" fmla="*/ 2264228 h 2836483"/>
              <a:gd name="connsiteX82" fmla="*/ 408819 w 830337"/>
              <a:gd name="connsiteY82" fmla="*/ 2191657 h 2836483"/>
              <a:gd name="connsiteX83" fmla="*/ 387047 w 830337"/>
              <a:gd name="connsiteY83" fmla="*/ 2166257 h 2836483"/>
              <a:gd name="connsiteX84" fmla="*/ 310847 w 830337"/>
              <a:gd name="connsiteY84" fmla="*/ 2180771 h 2836483"/>
              <a:gd name="connsiteX85" fmla="*/ 289076 w 830337"/>
              <a:gd name="connsiteY85" fmla="*/ 2177142 h 2836483"/>
              <a:gd name="connsiteX86" fmla="*/ 296333 w 830337"/>
              <a:gd name="connsiteY86" fmla="*/ 2224315 h 2836483"/>
              <a:gd name="connsiteX87" fmla="*/ 310847 w 830337"/>
              <a:gd name="connsiteY87" fmla="*/ 2275114 h 2836483"/>
              <a:gd name="connsiteX88" fmla="*/ 303590 w 830337"/>
              <a:gd name="connsiteY88" fmla="*/ 2315028 h 2836483"/>
              <a:gd name="connsiteX89" fmla="*/ 303590 w 830337"/>
              <a:gd name="connsiteY89" fmla="*/ 2365828 h 2836483"/>
              <a:gd name="connsiteX90" fmla="*/ 354390 w 830337"/>
              <a:gd name="connsiteY90" fmla="*/ 2373085 h 2836483"/>
              <a:gd name="connsiteX91" fmla="*/ 376161 w 830337"/>
              <a:gd name="connsiteY91" fmla="*/ 2358571 h 2836483"/>
              <a:gd name="connsiteX92" fmla="*/ 408819 w 830337"/>
              <a:gd name="connsiteY92" fmla="*/ 2394857 h 2836483"/>
              <a:gd name="connsiteX93" fmla="*/ 503161 w 830337"/>
              <a:gd name="connsiteY93" fmla="*/ 2434771 h 2836483"/>
              <a:gd name="connsiteX94" fmla="*/ 535819 w 830337"/>
              <a:gd name="connsiteY94" fmla="*/ 2474685 h 2836483"/>
              <a:gd name="connsiteX95" fmla="*/ 582990 w 830337"/>
              <a:gd name="connsiteY95" fmla="*/ 2521857 h 2836483"/>
              <a:gd name="connsiteX96" fmla="*/ 557590 w 830337"/>
              <a:gd name="connsiteY96" fmla="*/ 2558142 h 2836483"/>
              <a:gd name="connsiteX97" fmla="*/ 495904 w 830337"/>
              <a:gd name="connsiteY97" fmla="*/ 2561771 h 2836483"/>
              <a:gd name="connsiteX98" fmla="*/ 524933 w 830337"/>
              <a:gd name="connsiteY98" fmla="*/ 2667001 h 2836483"/>
              <a:gd name="connsiteX99" fmla="*/ 575733 w 830337"/>
              <a:gd name="connsiteY99" fmla="*/ 2732315 h 2836483"/>
              <a:gd name="connsiteX100" fmla="*/ 677333 w 830337"/>
              <a:gd name="connsiteY100" fmla="*/ 2779486 h 2836483"/>
              <a:gd name="connsiteX101" fmla="*/ 727570 w 830337"/>
              <a:gd name="connsiteY101" fmla="*/ 2836483 h 2836483"/>
              <a:gd name="connsiteX0" fmla="*/ 585583 w 830337"/>
              <a:gd name="connsiteY0" fmla="*/ 0 h 2872401"/>
              <a:gd name="connsiteX1" fmla="*/ 630161 w 830337"/>
              <a:gd name="connsiteY1" fmla="*/ 90346 h 2872401"/>
              <a:gd name="connsiteX2" fmla="*/ 579361 w 830337"/>
              <a:gd name="connsiteY2" fmla="*/ 119375 h 2872401"/>
              <a:gd name="connsiteX3" fmla="*/ 455990 w 830337"/>
              <a:gd name="connsiteY3" fmla="*/ 152032 h 2872401"/>
              <a:gd name="connsiteX4" fmla="*/ 419704 w 830337"/>
              <a:gd name="connsiteY4" fmla="*/ 253632 h 2872401"/>
              <a:gd name="connsiteX5" fmla="*/ 387047 w 830337"/>
              <a:gd name="connsiteY5" fmla="*/ 275403 h 2872401"/>
              <a:gd name="connsiteX6" fmla="*/ 339876 w 830337"/>
              <a:gd name="connsiteY6" fmla="*/ 275403 h 2872401"/>
              <a:gd name="connsiteX7" fmla="*/ 260047 w 830337"/>
              <a:gd name="connsiteY7" fmla="*/ 275403 h 2872401"/>
              <a:gd name="connsiteX8" fmla="*/ 198361 w 830337"/>
              <a:gd name="connsiteY8" fmla="*/ 308060 h 2872401"/>
              <a:gd name="connsiteX9" fmla="*/ 140304 w 830337"/>
              <a:gd name="connsiteY9" fmla="*/ 358860 h 2872401"/>
              <a:gd name="connsiteX10" fmla="*/ 74990 w 830337"/>
              <a:gd name="connsiteY10" fmla="*/ 402403 h 2872401"/>
              <a:gd name="connsiteX11" fmla="*/ 24190 w 830337"/>
              <a:gd name="connsiteY11" fmla="*/ 449575 h 2872401"/>
              <a:gd name="connsiteX12" fmla="*/ 2419 w 830337"/>
              <a:gd name="connsiteY12" fmla="*/ 500375 h 2872401"/>
              <a:gd name="connsiteX13" fmla="*/ 38704 w 830337"/>
              <a:gd name="connsiteY13" fmla="*/ 543918 h 2872401"/>
              <a:gd name="connsiteX14" fmla="*/ 45961 w 830337"/>
              <a:gd name="connsiteY14" fmla="*/ 583832 h 2872401"/>
              <a:gd name="connsiteX15" fmla="*/ 89504 w 830337"/>
              <a:gd name="connsiteY15" fmla="*/ 569318 h 2872401"/>
              <a:gd name="connsiteX16" fmla="*/ 147561 w 830337"/>
              <a:gd name="connsiteY16" fmla="*/ 565689 h 2872401"/>
              <a:gd name="connsiteX17" fmla="*/ 234647 w 830337"/>
              <a:gd name="connsiteY17" fmla="*/ 598346 h 2872401"/>
              <a:gd name="connsiteX18" fmla="*/ 270933 w 830337"/>
              <a:gd name="connsiteY18" fmla="*/ 609232 h 2872401"/>
              <a:gd name="connsiteX19" fmla="*/ 281819 w 830337"/>
              <a:gd name="connsiteY19" fmla="*/ 670918 h 2872401"/>
              <a:gd name="connsiteX20" fmla="*/ 336247 w 830337"/>
              <a:gd name="connsiteY20" fmla="*/ 685432 h 2872401"/>
              <a:gd name="connsiteX21" fmla="*/ 379790 w 830337"/>
              <a:gd name="connsiteY21" fmla="*/ 660032 h 2872401"/>
              <a:gd name="connsiteX22" fmla="*/ 474133 w 830337"/>
              <a:gd name="connsiteY22" fmla="*/ 638260 h 2872401"/>
              <a:gd name="connsiteX23" fmla="*/ 503161 w 830337"/>
              <a:gd name="connsiteY23" fmla="*/ 616489 h 2872401"/>
              <a:gd name="connsiteX24" fmla="*/ 539447 w 830337"/>
              <a:gd name="connsiteY24" fmla="*/ 638260 h 2872401"/>
              <a:gd name="connsiteX25" fmla="*/ 532190 w 830337"/>
              <a:gd name="connsiteY25" fmla="*/ 678175 h 2872401"/>
              <a:gd name="connsiteX26" fmla="*/ 528561 w 830337"/>
              <a:gd name="connsiteY26" fmla="*/ 750746 h 2872401"/>
              <a:gd name="connsiteX27" fmla="*/ 499533 w 830337"/>
              <a:gd name="connsiteY27" fmla="*/ 787032 h 2872401"/>
              <a:gd name="connsiteX28" fmla="*/ 445104 w 830337"/>
              <a:gd name="connsiteY28" fmla="*/ 797918 h 2872401"/>
              <a:gd name="connsiteX29" fmla="*/ 328990 w 830337"/>
              <a:gd name="connsiteY29" fmla="*/ 899518 h 2872401"/>
              <a:gd name="connsiteX30" fmla="*/ 343504 w 830337"/>
              <a:gd name="connsiteY30" fmla="*/ 953946 h 2872401"/>
              <a:gd name="connsiteX31" fmla="*/ 372533 w 830337"/>
              <a:gd name="connsiteY31" fmla="*/ 1015632 h 2872401"/>
              <a:gd name="connsiteX32" fmla="*/ 368904 w 830337"/>
              <a:gd name="connsiteY32" fmla="*/ 1077318 h 2872401"/>
              <a:gd name="connsiteX33" fmla="*/ 339876 w 830337"/>
              <a:gd name="connsiteY33" fmla="*/ 1131746 h 2872401"/>
              <a:gd name="connsiteX34" fmla="*/ 310847 w 830337"/>
              <a:gd name="connsiteY34" fmla="*/ 1171660 h 2872401"/>
              <a:gd name="connsiteX35" fmla="*/ 281819 w 830337"/>
              <a:gd name="connsiteY35" fmla="*/ 1171660 h 2872401"/>
              <a:gd name="connsiteX36" fmla="*/ 260047 w 830337"/>
              <a:gd name="connsiteY36" fmla="*/ 1146260 h 2872401"/>
              <a:gd name="connsiteX37" fmla="*/ 212876 w 830337"/>
              <a:gd name="connsiteY37" fmla="*/ 1149889 h 2872401"/>
              <a:gd name="connsiteX38" fmla="*/ 183847 w 830337"/>
              <a:gd name="connsiteY38" fmla="*/ 1160775 h 2872401"/>
              <a:gd name="connsiteX39" fmla="*/ 114904 w 830337"/>
              <a:gd name="connsiteY39" fmla="*/ 1117232 h 2872401"/>
              <a:gd name="connsiteX40" fmla="*/ 85876 w 830337"/>
              <a:gd name="connsiteY40" fmla="*/ 1178918 h 2872401"/>
              <a:gd name="connsiteX41" fmla="*/ 89504 w 830337"/>
              <a:gd name="connsiteY41" fmla="*/ 1240603 h 2872401"/>
              <a:gd name="connsiteX42" fmla="*/ 125790 w 830337"/>
              <a:gd name="connsiteY42" fmla="*/ 1266003 h 2872401"/>
              <a:gd name="connsiteX43" fmla="*/ 162076 w 830337"/>
              <a:gd name="connsiteY43" fmla="*/ 1247860 h 2872401"/>
              <a:gd name="connsiteX44" fmla="*/ 194733 w 830337"/>
              <a:gd name="connsiteY44" fmla="*/ 1258746 h 2872401"/>
              <a:gd name="connsiteX45" fmla="*/ 201990 w 830337"/>
              <a:gd name="connsiteY45" fmla="*/ 1331318 h 2872401"/>
              <a:gd name="connsiteX46" fmla="*/ 227390 w 830337"/>
              <a:gd name="connsiteY46" fmla="*/ 1400260 h 2872401"/>
              <a:gd name="connsiteX47" fmla="*/ 209247 w 830337"/>
              <a:gd name="connsiteY47" fmla="*/ 1469203 h 2872401"/>
              <a:gd name="connsiteX48" fmla="*/ 249161 w 830337"/>
              <a:gd name="connsiteY48" fmla="*/ 1505489 h 2872401"/>
              <a:gd name="connsiteX49" fmla="*/ 267304 w 830337"/>
              <a:gd name="connsiteY49" fmla="*/ 1541775 h 2872401"/>
              <a:gd name="connsiteX50" fmla="*/ 307219 w 830337"/>
              <a:gd name="connsiteY50" fmla="*/ 1574432 h 2872401"/>
              <a:gd name="connsiteX51" fmla="*/ 332619 w 830337"/>
              <a:gd name="connsiteY51" fmla="*/ 1610718 h 2872401"/>
              <a:gd name="connsiteX52" fmla="*/ 270933 w 830337"/>
              <a:gd name="connsiteY52" fmla="*/ 1599832 h 2872401"/>
              <a:gd name="connsiteX53" fmla="*/ 241904 w 830337"/>
              <a:gd name="connsiteY53" fmla="*/ 1578060 h 2872401"/>
              <a:gd name="connsiteX54" fmla="*/ 209247 w 830337"/>
              <a:gd name="connsiteY54" fmla="*/ 1610718 h 2872401"/>
              <a:gd name="connsiteX55" fmla="*/ 191104 w 830337"/>
              <a:gd name="connsiteY55" fmla="*/ 1650632 h 2872401"/>
              <a:gd name="connsiteX56" fmla="*/ 234647 w 830337"/>
              <a:gd name="connsiteY56" fmla="*/ 1694175 h 2872401"/>
              <a:gd name="connsiteX57" fmla="*/ 267304 w 830337"/>
              <a:gd name="connsiteY57" fmla="*/ 1705060 h 2872401"/>
              <a:gd name="connsiteX58" fmla="*/ 289076 w 830337"/>
              <a:gd name="connsiteY58" fmla="*/ 1676032 h 2872401"/>
              <a:gd name="connsiteX59" fmla="*/ 314476 w 830337"/>
              <a:gd name="connsiteY59" fmla="*/ 1679660 h 2872401"/>
              <a:gd name="connsiteX60" fmla="*/ 321733 w 830337"/>
              <a:gd name="connsiteY60" fmla="*/ 1766746 h 2872401"/>
              <a:gd name="connsiteX61" fmla="*/ 383419 w 830337"/>
              <a:gd name="connsiteY61" fmla="*/ 1803032 h 2872401"/>
              <a:gd name="connsiteX62" fmla="*/ 412447 w 830337"/>
              <a:gd name="connsiteY62" fmla="*/ 1886489 h 2872401"/>
              <a:gd name="connsiteX63" fmla="*/ 485019 w 830337"/>
              <a:gd name="connsiteY63" fmla="*/ 1977203 h 2872401"/>
              <a:gd name="connsiteX64" fmla="*/ 488647 w 830337"/>
              <a:gd name="connsiteY64" fmla="*/ 2024375 h 2872401"/>
              <a:gd name="connsiteX65" fmla="*/ 539447 w 830337"/>
              <a:gd name="connsiteY65" fmla="*/ 2064289 h 2872401"/>
              <a:gd name="connsiteX66" fmla="*/ 572104 w 830337"/>
              <a:gd name="connsiteY66" fmla="*/ 2162260 h 2872401"/>
              <a:gd name="connsiteX67" fmla="*/ 572104 w 830337"/>
              <a:gd name="connsiteY67" fmla="*/ 2256603 h 2872401"/>
              <a:gd name="connsiteX68" fmla="*/ 626533 w 830337"/>
              <a:gd name="connsiteY68" fmla="*/ 2383603 h 2872401"/>
              <a:gd name="connsiteX69" fmla="*/ 666447 w 830337"/>
              <a:gd name="connsiteY69" fmla="*/ 2416260 h 2872401"/>
              <a:gd name="connsiteX70" fmla="*/ 673704 w 830337"/>
              <a:gd name="connsiteY70" fmla="*/ 2470689 h 2872401"/>
              <a:gd name="connsiteX71" fmla="*/ 757161 w 830337"/>
              <a:gd name="connsiteY71" fmla="*/ 2539632 h 2872401"/>
              <a:gd name="connsiteX72" fmla="*/ 804333 w 830337"/>
              <a:gd name="connsiteY72" fmla="*/ 2637603 h 2872401"/>
              <a:gd name="connsiteX73" fmla="*/ 826104 w 830337"/>
              <a:gd name="connsiteY73" fmla="*/ 2728318 h 2872401"/>
              <a:gd name="connsiteX74" fmla="*/ 778933 w 830337"/>
              <a:gd name="connsiteY74" fmla="*/ 2702918 h 2872401"/>
              <a:gd name="connsiteX75" fmla="*/ 717247 w 830337"/>
              <a:gd name="connsiteY75" fmla="*/ 2626718 h 2872401"/>
              <a:gd name="connsiteX76" fmla="*/ 644676 w 830337"/>
              <a:gd name="connsiteY76" fmla="*/ 2575918 h 2872401"/>
              <a:gd name="connsiteX77" fmla="*/ 612019 w 830337"/>
              <a:gd name="connsiteY77" fmla="*/ 2525118 h 2872401"/>
              <a:gd name="connsiteX78" fmla="*/ 553961 w 830337"/>
              <a:gd name="connsiteY78" fmla="*/ 2481575 h 2872401"/>
              <a:gd name="connsiteX79" fmla="*/ 492276 w 830337"/>
              <a:gd name="connsiteY79" fmla="*/ 2430775 h 2872401"/>
              <a:gd name="connsiteX80" fmla="*/ 434218 w 830337"/>
              <a:gd name="connsiteY80" fmla="*/ 2361831 h 2872401"/>
              <a:gd name="connsiteX81" fmla="*/ 394304 w 830337"/>
              <a:gd name="connsiteY81" fmla="*/ 2300146 h 2872401"/>
              <a:gd name="connsiteX82" fmla="*/ 408819 w 830337"/>
              <a:gd name="connsiteY82" fmla="*/ 2227575 h 2872401"/>
              <a:gd name="connsiteX83" fmla="*/ 387047 w 830337"/>
              <a:gd name="connsiteY83" fmla="*/ 2202175 h 2872401"/>
              <a:gd name="connsiteX84" fmla="*/ 310847 w 830337"/>
              <a:gd name="connsiteY84" fmla="*/ 2216689 h 2872401"/>
              <a:gd name="connsiteX85" fmla="*/ 289076 w 830337"/>
              <a:gd name="connsiteY85" fmla="*/ 2213060 h 2872401"/>
              <a:gd name="connsiteX86" fmla="*/ 296333 w 830337"/>
              <a:gd name="connsiteY86" fmla="*/ 2260233 h 2872401"/>
              <a:gd name="connsiteX87" fmla="*/ 310847 w 830337"/>
              <a:gd name="connsiteY87" fmla="*/ 2311032 h 2872401"/>
              <a:gd name="connsiteX88" fmla="*/ 303590 w 830337"/>
              <a:gd name="connsiteY88" fmla="*/ 2350946 h 2872401"/>
              <a:gd name="connsiteX89" fmla="*/ 303590 w 830337"/>
              <a:gd name="connsiteY89" fmla="*/ 2401746 h 2872401"/>
              <a:gd name="connsiteX90" fmla="*/ 354390 w 830337"/>
              <a:gd name="connsiteY90" fmla="*/ 2409003 h 2872401"/>
              <a:gd name="connsiteX91" fmla="*/ 376161 w 830337"/>
              <a:gd name="connsiteY91" fmla="*/ 2394489 h 2872401"/>
              <a:gd name="connsiteX92" fmla="*/ 408819 w 830337"/>
              <a:gd name="connsiteY92" fmla="*/ 2430775 h 2872401"/>
              <a:gd name="connsiteX93" fmla="*/ 503161 w 830337"/>
              <a:gd name="connsiteY93" fmla="*/ 2470689 h 2872401"/>
              <a:gd name="connsiteX94" fmla="*/ 535819 w 830337"/>
              <a:gd name="connsiteY94" fmla="*/ 2510603 h 2872401"/>
              <a:gd name="connsiteX95" fmla="*/ 582990 w 830337"/>
              <a:gd name="connsiteY95" fmla="*/ 2557775 h 2872401"/>
              <a:gd name="connsiteX96" fmla="*/ 557590 w 830337"/>
              <a:gd name="connsiteY96" fmla="*/ 2594060 h 2872401"/>
              <a:gd name="connsiteX97" fmla="*/ 495904 w 830337"/>
              <a:gd name="connsiteY97" fmla="*/ 2597689 h 2872401"/>
              <a:gd name="connsiteX98" fmla="*/ 524933 w 830337"/>
              <a:gd name="connsiteY98" fmla="*/ 2702919 h 2872401"/>
              <a:gd name="connsiteX99" fmla="*/ 575733 w 830337"/>
              <a:gd name="connsiteY99" fmla="*/ 2768233 h 2872401"/>
              <a:gd name="connsiteX100" fmla="*/ 677333 w 830337"/>
              <a:gd name="connsiteY100" fmla="*/ 2815404 h 2872401"/>
              <a:gd name="connsiteX101" fmla="*/ 727570 w 830337"/>
              <a:gd name="connsiteY101" fmla="*/ 2872401 h 2872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830337" h="2872401">
                <a:moveTo>
                  <a:pt x="585583" y="0"/>
                </a:moveTo>
                <a:cubicBezTo>
                  <a:pt x="598887" y="20259"/>
                  <a:pt x="631198" y="70450"/>
                  <a:pt x="630161" y="90346"/>
                </a:cubicBezTo>
                <a:cubicBezTo>
                  <a:pt x="629124" y="110242"/>
                  <a:pt x="608389" y="109094"/>
                  <a:pt x="579361" y="119375"/>
                </a:cubicBezTo>
                <a:cubicBezTo>
                  <a:pt x="550333" y="129656"/>
                  <a:pt x="482599" y="129656"/>
                  <a:pt x="455990" y="152032"/>
                </a:cubicBezTo>
                <a:cubicBezTo>
                  <a:pt x="429381" y="174408"/>
                  <a:pt x="431194" y="233070"/>
                  <a:pt x="419704" y="253632"/>
                </a:cubicBezTo>
                <a:cubicBezTo>
                  <a:pt x="408214" y="274194"/>
                  <a:pt x="400352" y="271775"/>
                  <a:pt x="387047" y="275403"/>
                </a:cubicBezTo>
                <a:cubicBezTo>
                  <a:pt x="373742" y="279032"/>
                  <a:pt x="339876" y="275403"/>
                  <a:pt x="339876" y="275403"/>
                </a:cubicBezTo>
                <a:cubicBezTo>
                  <a:pt x="318709" y="275403"/>
                  <a:pt x="283633" y="269960"/>
                  <a:pt x="260047" y="275403"/>
                </a:cubicBezTo>
                <a:cubicBezTo>
                  <a:pt x="236461" y="280846"/>
                  <a:pt x="218318" y="294151"/>
                  <a:pt x="198361" y="308060"/>
                </a:cubicBezTo>
                <a:cubicBezTo>
                  <a:pt x="178404" y="321969"/>
                  <a:pt x="160866" y="343136"/>
                  <a:pt x="140304" y="358860"/>
                </a:cubicBezTo>
                <a:cubicBezTo>
                  <a:pt x="119742" y="374584"/>
                  <a:pt x="94342" y="387284"/>
                  <a:pt x="74990" y="402403"/>
                </a:cubicBezTo>
                <a:cubicBezTo>
                  <a:pt x="55638" y="417522"/>
                  <a:pt x="36285" y="433246"/>
                  <a:pt x="24190" y="449575"/>
                </a:cubicBezTo>
                <a:cubicBezTo>
                  <a:pt x="12095" y="465904"/>
                  <a:pt x="0" y="484651"/>
                  <a:pt x="2419" y="500375"/>
                </a:cubicBezTo>
                <a:cubicBezTo>
                  <a:pt x="4838" y="516099"/>
                  <a:pt x="31447" y="530008"/>
                  <a:pt x="38704" y="543918"/>
                </a:cubicBezTo>
                <a:cubicBezTo>
                  <a:pt x="45961" y="557828"/>
                  <a:pt x="37494" y="579599"/>
                  <a:pt x="45961" y="583832"/>
                </a:cubicBezTo>
                <a:cubicBezTo>
                  <a:pt x="54428" y="588065"/>
                  <a:pt x="72571" y="572342"/>
                  <a:pt x="89504" y="569318"/>
                </a:cubicBezTo>
                <a:cubicBezTo>
                  <a:pt x="106437" y="566294"/>
                  <a:pt x="123370" y="560851"/>
                  <a:pt x="147561" y="565689"/>
                </a:cubicBezTo>
                <a:cubicBezTo>
                  <a:pt x="171752" y="570527"/>
                  <a:pt x="214085" y="591089"/>
                  <a:pt x="234647" y="598346"/>
                </a:cubicBezTo>
                <a:cubicBezTo>
                  <a:pt x="255209" y="605603"/>
                  <a:pt x="263071" y="597137"/>
                  <a:pt x="270933" y="609232"/>
                </a:cubicBezTo>
                <a:cubicBezTo>
                  <a:pt x="278795" y="621327"/>
                  <a:pt x="270933" y="658218"/>
                  <a:pt x="281819" y="670918"/>
                </a:cubicBezTo>
                <a:cubicBezTo>
                  <a:pt x="292705" y="683618"/>
                  <a:pt x="319919" y="687246"/>
                  <a:pt x="336247" y="685432"/>
                </a:cubicBezTo>
                <a:cubicBezTo>
                  <a:pt x="352575" y="683618"/>
                  <a:pt x="356809" y="667894"/>
                  <a:pt x="379790" y="660032"/>
                </a:cubicBezTo>
                <a:cubicBezTo>
                  <a:pt x="402771" y="652170"/>
                  <a:pt x="453571" y="645517"/>
                  <a:pt x="474133" y="638260"/>
                </a:cubicBezTo>
                <a:cubicBezTo>
                  <a:pt x="494695" y="631003"/>
                  <a:pt x="492275" y="616489"/>
                  <a:pt x="503161" y="616489"/>
                </a:cubicBezTo>
                <a:cubicBezTo>
                  <a:pt x="514047" y="616489"/>
                  <a:pt x="534609" y="627979"/>
                  <a:pt x="539447" y="638260"/>
                </a:cubicBezTo>
                <a:cubicBezTo>
                  <a:pt x="544285" y="648541"/>
                  <a:pt x="534004" y="659427"/>
                  <a:pt x="532190" y="678175"/>
                </a:cubicBezTo>
                <a:cubicBezTo>
                  <a:pt x="530376" y="696923"/>
                  <a:pt x="534004" y="732603"/>
                  <a:pt x="528561" y="750746"/>
                </a:cubicBezTo>
                <a:cubicBezTo>
                  <a:pt x="523118" y="768889"/>
                  <a:pt x="513442" y="779170"/>
                  <a:pt x="499533" y="787032"/>
                </a:cubicBezTo>
                <a:cubicBezTo>
                  <a:pt x="485624" y="794894"/>
                  <a:pt x="473528" y="779170"/>
                  <a:pt x="445104" y="797918"/>
                </a:cubicBezTo>
                <a:cubicBezTo>
                  <a:pt x="416680" y="816666"/>
                  <a:pt x="345923" y="873513"/>
                  <a:pt x="328990" y="899518"/>
                </a:cubicBezTo>
                <a:cubicBezTo>
                  <a:pt x="312057" y="925523"/>
                  <a:pt x="336247" y="934594"/>
                  <a:pt x="343504" y="953946"/>
                </a:cubicBezTo>
                <a:cubicBezTo>
                  <a:pt x="350761" y="973298"/>
                  <a:pt x="368300" y="995070"/>
                  <a:pt x="372533" y="1015632"/>
                </a:cubicBezTo>
                <a:cubicBezTo>
                  <a:pt x="376766" y="1036194"/>
                  <a:pt x="374347" y="1057966"/>
                  <a:pt x="368904" y="1077318"/>
                </a:cubicBezTo>
                <a:cubicBezTo>
                  <a:pt x="363461" y="1096670"/>
                  <a:pt x="349552" y="1116022"/>
                  <a:pt x="339876" y="1131746"/>
                </a:cubicBezTo>
                <a:cubicBezTo>
                  <a:pt x="330200" y="1147470"/>
                  <a:pt x="320523" y="1165008"/>
                  <a:pt x="310847" y="1171660"/>
                </a:cubicBezTo>
                <a:cubicBezTo>
                  <a:pt x="301171" y="1178312"/>
                  <a:pt x="290286" y="1175893"/>
                  <a:pt x="281819" y="1171660"/>
                </a:cubicBezTo>
                <a:cubicBezTo>
                  <a:pt x="273352" y="1167427"/>
                  <a:pt x="271537" y="1149888"/>
                  <a:pt x="260047" y="1146260"/>
                </a:cubicBezTo>
                <a:cubicBezTo>
                  <a:pt x="248557" y="1142632"/>
                  <a:pt x="225576" y="1147470"/>
                  <a:pt x="212876" y="1149889"/>
                </a:cubicBezTo>
                <a:cubicBezTo>
                  <a:pt x="200176" y="1152308"/>
                  <a:pt x="200176" y="1166218"/>
                  <a:pt x="183847" y="1160775"/>
                </a:cubicBezTo>
                <a:cubicBezTo>
                  <a:pt x="167518" y="1155332"/>
                  <a:pt x="131232" y="1114208"/>
                  <a:pt x="114904" y="1117232"/>
                </a:cubicBezTo>
                <a:cubicBezTo>
                  <a:pt x="98576" y="1120256"/>
                  <a:pt x="90109" y="1158356"/>
                  <a:pt x="85876" y="1178918"/>
                </a:cubicBezTo>
                <a:cubicBezTo>
                  <a:pt x="81643" y="1199480"/>
                  <a:pt x="82852" y="1226089"/>
                  <a:pt x="89504" y="1240603"/>
                </a:cubicBezTo>
                <a:cubicBezTo>
                  <a:pt x="96156" y="1255117"/>
                  <a:pt x="113695" y="1264794"/>
                  <a:pt x="125790" y="1266003"/>
                </a:cubicBezTo>
                <a:cubicBezTo>
                  <a:pt x="137885" y="1267212"/>
                  <a:pt x="150585" y="1249070"/>
                  <a:pt x="162076" y="1247860"/>
                </a:cubicBezTo>
                <a:cubicBezTo>
                  <a:pt x="173567" y="1246650"/>
                  <a:pt x="188081" y="1244836"/>
                  <a:pt x="194733" y="1258746"/>
                </a:cubicBezTo>
                <a:cubicBezTo>
                  <a:pt x="201385" y="1272656"/>
                  <a:pt x="196547" y="1307732"/>
                  <a:pt x="201990" y="1331318"/>
                </a:cubicBezTo>
                <a:cubicBezTo>
                  <a:pt x="207433" y="1354904"/>
                  <a:pt x="226181" y="1377279"/>
                  <a:pt x="227390" y="1400260"/>
                </a:cubicBezTo>
                <a:cubicBezTo>
                  <a:pt x="228599" y="1423241"/>
                  <a:pt x="205619" y="1451665"/>
                  <a:pt x="209247" y="1469203"/>
                </a:cubicBezTo>
                <a:cubicBezTo>
                  <a:pt x="212875" y="1486741"/>
                  <a:pt x="239485" y="1493394"/>
                  <a:pt x="249161" y="1505489"/>
                </a:cubicBezTo>
                <a:cubicBezTo>
                  <a:pt x="258837" y="1517584"/>
                  <a:pt x="257628" y="1530284"/>
                  <a:pt x="267304" y="1541775"/>
                </a:cubicBezTo>
                <a:cubicBezTo>
                  <a:pt x="276980" y="1553266"/>
                  <a:pt x="296333" y="1562942"/>
                  <a:pt x="307219" y="1574432"/>
                </a:cubicBezTo>
                <a:cubicBezTo>
                  <a:pt x="318105" y="1585922"/>
                  <a:pt x="338667" y="1606485"/>
                  <a:pt x="332619" y="1610718"/>
                </a:cubicBezTo>
                <a:cubicBezTo>
                  <a:pt x="326571" y="1614951"/>
                  <a:pt x="286052" y="1605275"/>
                  <a:pt x="270933" y="1599832"/>
                </a:cubicBezTo>
                <a:cubicBezTo>
                  <a:pt x="255814" y="1594389"/>
                  <a:pt x="252185" y="1576246"/>
                  <a:pt x="241904" y="1578060"/>
                </a:cubicBezTo>
                <a:cubicBezTo>
                  <a:pt x="231623" y="1579874"/>
                  <a:pt x="217714" y="1598623"/>
                  <a:pt x="209247" y="1610718"/>
                </a:cubicBezTo>
                <a:cubicBezTo>
                  <a:pt x="200780" y="1622813"/>
                  <a:pt x="186871" y="1636723"/>
                  <a:pt x="191104" y="1650632"/>
                </a:cubicBezTo>
                <a:cubicBezTo>
                  <a:pt x="195337" y="1664541"/>
                  <a:pt x="221947" y="1685104"/>
                  <a:pt x="234647" y="1694175"/>
                </a:cubicBezTo>
                <a:cubicBezTo>
                  <a:pt x="247347" y="1703246"/>
                  <a:pt x="258233" y="1708084"/>
                  <a:pt x="267304" y="1705060"/>
                </a:cubicBezTo>
                <a:cubicBezTo>
                  <a:pt x="276375" y="1702036"/>
                  <a:pt x="281214" y="1680265"/>
                  <a:pt x="289076" y="1676032"/>
                </a:cubicBezTo>
                <a:cubicBezTo>
                  <a:pt x="296938" y="1671799"/>
                  <a:pt x="309033" y="1664541"/>
                  <a:pt x="314476" y="1679660"/>
                </a:cubicBezTo>
                <a:cubicBezTo>
                  <a:pt x="319919" y="1694779"/>
                  <a:pt x="310243" y="1746184"/>
                  <a:pt x="321733" y="1766746"/>
                </a:cubicBezTo>
                <a:cubicBezTo>
                  <a:pt x="333224" y="1787308"/>
                  <a:pt x="368300" y="1783075"/>
                  <a:pt x="383419" y="1803032"/>
                </a:cubicBezTo>
                <a:cubicBezTo>
                  <a:pt x="398538" y="1822989"/>
                  <a:pt x="395514" y="1857461"/>
                  <a:pt x="412447" y="1886489"/>
                </a:cubicBezTo>
                <a:cubicBezTo>
                  <a:pt x="429380" y="1915517"/>
                  <a:pt x="472319" y="1954222"/>
                  <a:pt x="485019" y="1977203"/>
                </a:cubicBezTo>
                <a:cubicBezTo>
                  <a:pt x="497719" y="2000184"/>
                  <a:pt x="479576" y="2009861"/>
                  <a:pt x="488647" y="2024375"/>
                </a:cubicBezTo>
                <a:cubicBezTo>
                  <a:pt x="497718" y="2038889"/>
                  <a:pt x="525538" y="2041308"/>
                  <a:pt x="539447" y="2064289"/>
                </a:cubicBezTo>
                <a:cubicBezTo>
                  <a:pt x="553357" y="2087270"/>
                  <a:pt x="566661" y="2130208"/>
                  <a:pt x="572104" y="2162260"/>
                </a:cubicBezTo>
                <a:cubicBezTo>
                  <a:pt x="577547" y="2194312"/>
                  <a:pt x="563032" y="2219712"/>
                  <a:pt x="572104" y="2256603"/>
                </a:cubicBezTo>
                <a:cubicBezTo>
                  <a:pt x="581176" y="2293494"/>
                  <a:pt x="610809" y="2356994"/>
                  <a:pt x="626533" y="2383603"/>
                </a:cubicBezTo>
                <a:cubicBezTo>
                  <a:pt x="642257" y="2410212"/>
                  <a:pt x="658585" y="2401746"/>
                  <a:pt x="666447" y="2416260"/>
                </a:cubicBezTo>
                <a:cubicBezTo>
                  <a:pt x="674309" y="2430774"/>
                  <a:pt x="658585" y="2450127"/>
                  <a:pt x="673704" y="2470689"/>
                </a:cubicBezTo>
                <a:cubicBezTo>
                  <a:pt x="688823" y="2491251"/>
                  <a:pt x="735390" y="2511813"/>
                  <a:pt x="757161" y="2539632"/>
                </a:cubicBezTo>
                <a:cubicBezTo>
                  <a:pt x="778933" y="2567451"/>
                  <a:pt x="792843" y="2606155"/>
                  <a:pt x="804333" y="2637603"/>
                </a:cubicBezTo>
                <a:cubicBezTo>
                  <a:pt x="815823" y="2669051"/>
                  <a:pt x="830337" y="2717432"/>
                  <a:pt x="826104" y="2728318"/>
                </a:cubicBezTo>
                <a:cubicBezTo>
                  <a:pt x="821871" y="2739204"/>
                  <a:pt x="797076" y="2719851"/>
                  <a:pt x="778933" y="2702918"/>
                </a:cubicBezTo>
                <a:cubicBezTo>
                  <a:pt x="760790" y="2685985"/>
                  <a:pt x="739623" y="2647885"/>
                  <a:pt x="717247" y="2626718"/>
                </a:cubicBezTo>
                <a:cubicBezTo>
                  <a:pt x="694871" y="2605551"/>
                  <a:pt x="662214" y="2592851"/>
                  <a:pt x="644676" y="2575918"/>
                </a:cubicBezTo>
                <a:cubicBezTo>
                  <a:pt x="627138" y="2558985"/>
                  <a:pt x="627138" y="2540842"/>
                  <a:pt x="612019" y="2525118"/>
                </a:cubicBezTo>
                <a:cubicBezTo>
                  <a:pt x="596900" y="2509394"/>
                  <a:pt x="573918" y="2497299"/>
                  <a:pt x="553961" y="2481575"/>
                </a:cubicBezTo>
                <a:cubicBezTo>
                  <a:pt x="534004" y="2465851"/>
                  <a:pt x="492276" y="2430775"/>
                  <a:pt x="492276" y="2430775"/>
                </a:cubicBezTo>
                <a:cubicBezTo>
                  <a:pt x="475948" y="2407794"/>
                  <a:pt x="450547" y="2383602"/>
                  <a:pt x="434218" y="2361831"/>
                </a:cubicBezTo>
                <a:cubicBezTo>
                  <a:pt x="417889" y="2340060"/>
                  <a:pt x="398537" y="2322522"/>
                  <a:pt x="394304" y="2300146"/>
                </a:cubicBezTo>
                <a:cubicBezTo>
                  <a:pt x="390071" y="2277770"/>
                  <a:pt x="410029" y="2243904"/>
                  <a:pt x="408819" y="2227575"/>
                </a:cubicBezTo>
                <a:cubicBezTo>
                  <a:pt x="407610" y="2211247"/>
                  <a:pt x="403376" y="2203989"/>
                  <a:pt x="387047" y="2202175"/>
                </a:cubicBezTo>
                <a:cubicBezTo>
                  <a:pt x="370718" y="2200361"/>
                  <a:pt x="327176" y="2214875"/>
                  <a:pt x="310847" y="2216689"/>
                </a:cubicBezTo>
                <a:cubicBezTo>
                  <a:pt x="294518" y="2218503"/>
                  <a:pt x="291495" y="2205803"/>
                  <a:pt x="289076" y="2213060"/>
                </a:cubicBezTo>
                <a:cubicBezTo>
                  <a:pt x="286657" y="2220317"/>
                  <a:pt x="292705" y="2243905"/>
                  <a:pt x="296333" y="2260233"/>
                </a:cubicBezTo>
                <a:cubicBezTo>
                  <a:pt x="299961" y="2276561"/>
                  <a:pt x="309638" y="2295913"/>
                  <a:pt x="310847" y="2311032"/>
                </a:cubicBezTo>
                <a:cubicBezTo>
                  <a:pt x="312056" y="2326151"/>
                  <a:pt x="304799" y="2335827"/>
                  <a:pt x="303590" y="2350946"/>
                </a:cubicBezTo>
                <a:cubicBezTo>
                  <a:pt x="302381" y="2366065"/>
                  <a:pt x="295123" y="2392070"/>
                  <a:pt x="303590" y="2401746"/>
                </a:cubicBezTo>
                <a:cubicBezTo>
                  <a:pt x="312057" y="2411422"/>
                  <a:pt x="342295" y="2410212"/>
                  <a:pt x="354390" y="2409003"/>
                </a:cubicBezTo>
                <a:cubicBezTo>
                  <a:pt x="366485" y="2407794"/>
                  <a:pt x="367090" y="2390860"/>
                  <a:pt x="376161" y="2394489"/>
                </a:cubicBezTo>
                <a:cubicBezTo>
                  <a:pt x="385233" y="2398118"/>
                  <a:pt x="387652" y="2418075"/>
                  <a:pt x="408819" y="2430775"/>
                </a:cubicBezTo>
                <a:cubicBezTo>
                  <a:pt x="429986" y="2443475"/>
                  <a:pt x="481994" y="2457384"/>
                  <a:pt x="503161" y="2470689"/>
                </a:cubicBezTo>
                <a:cubicBezTo>
                  <a:pt x="524328" y="2483994"/>
                  <a:pt x="522514" y="2496089"/>
                  <a:pt x="535819" y="2510603"/>
                </a:cubicBezTo>
                <a:cubicBezTo>
                  <a:pt x="549124" y="2525117"/>
                  <a:pt x="579362" y="2543866"/>
                  <a:pt x="582990" y="2557775"/>
                </a:cubicBezTo>
                <a:cubicBezTo>
                  <a:pt x="586618" y="2571684"/>
                  <a:pt x="572104" y="2587408"/>
                  <a:pt x="557590" y="2594060"/>
                </a:cubicBezTo>
                <a:cubicBezTo>
                  <a:pt x="543076" y="2600712"/>
                  <a:pt x="501347" y="2579546"/>
                  <a:pt x="495904" y="2597689"/>
                </a:cubicBezTo>
                <a:cubicBezTo>
                  <a:pt x="490461" y="2615832"/>
                  <a:pt x="511628" y="2674495"/>
                  <a:pt x="524933" y="2702919"/>
                </a:cubicBezTo>
                <a:cubicBezTo>
                  <a:pt x="538238" y="2731343"/>
                  <a:pt x="550333" y="2749486"/>
                  <a:pt x="575733" y="2768233"/>
                </a:cubicBezTo>
                <a:cubicBezTo>
                  <a:pt x="601133" y="2786981"/>
                  <a:pt x="653841" y="2795019"/>
                  <a:pt x="677333" y="2815404"/>
                </a:cubicBezTo>
                <a:cubicBezTo>
                  <a:pt x="719572" y="2861189"/>
                  <a:pt x="719802" y="2863506"/>
                  <a:pt x="727570" y="2872401"/>
                </a:cubicBezTo>
              </a:path>
            </a:pathLst>
          </a:cu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t-IT"/>
          </a:p>
        </p:txBody>
      </p:sp>
      <p:sp>
        <p:nvSpPr>
          <p:cNvPr id="267" name="Rettangolo 266"/>
          <p:cNvSpPr/>
          <p:nvPr/>
        </p:nvSpPr>
        <p:spPr bwMode="auto">
          <a:xfrm>
            <a:off x="720725" y="4890988"/>
            <a:ext cx="479425" cy="144463"/>
          </a:xfrm>
          <a:prstGeom prst="rect">
            <a:avLst/>
          </a:prstGeom>
          <a:solidFill>
            <a:schemeClr val="bg1">
              <a:lumMod val="6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a:p>
        </p:txBody>
      </p:sp>
      <p:sp>
        <p:nvSpPr>
          <p:cNvPr id="268" name="Figura a mano libera 267"/>
          <p:cNvSpPr/>
          <p:nvPr/>
        </p:nvSpPr>
        <p:spPr bwMode="auto">
          <a:xfrm>
            <a:off x="727075" y="4967188"/>
            <a:ext cx="473075" cy="0"/>
          </a:xfrm>
          <a:custGeom>
            <a:avLst/>
            <a:gdLst>
              <a:gd name="connsiteX0" fmla="*/ 0 w 474133"/>
              <a:gd name="connsiteY0" fmla="*/ 0 h 0"/>
              <a:gd name="connsiteX1" fmla="*/ 474133 w 474133"/>
              <a:gd name="connsiteY1" fmla="*/ 0 h 0"/>
            </a:gdLst>
            <a:ahLst/>
            <a:cxnLst>
              <a:cxn ang="0">
                <a:pos x="connsiteX0" y="connsiteY0"/>
              </a:cxn>
              <a:cxn ang="0">
                <a:pos x="connsiteX1" y="connsiteY1"/>
              </a:cxn>
            </a:cxnLst>
            <a:rect l="l" t="t" r="r" b="b"/>
            <a:pathLst>
              <a:path w="474133">
                <a:moveTo>
                  <a:pt x="0" y="0"/>
                </a:moveTo>
                <a:lnTo>
                  <a:pt x="474133" y="0"/>
                </a:lnTo>
              </a:path>
            </a:pathLst>
          </a:cu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t-IT"/>
          </a:p>
        </p:txBody>
      </p:sp>
      <p:sp>
        <p:nvSpPr>
          <p:cNvPr id="37902" name="CasellaDiTesto 473"/>
          <p:cNvSpPr txBox="1">
            <a:spLocks noChangeArrowheads="1"/>
          </p:cNvSpPr>
          <p:nvPr/>
        </p:nvSpPr>
        <p:spPr bwMode="auto">
          <a:xfrm>
            <a:off x="1223963" y="4840188"/>
            <a:ext cx="112077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it-IT" sz="900">
                <a:latin typeface="Arial" charset="0"/>
              </a:rPr>
              <a:t>Confini provinciali</a:t>
            </a:r>
          </a:p>
        </p:txBody>
      </p:sp>
      <p:sp>
        <p:nvSpPr>
          <p:cNvPr id="57" name="Segnaposto numero diapositiva 2"/>
          <p:cNvSpPr>
            <a:spLocks noGrp="1"/>
          </p:cNvSpPr>
          <p:nvPr>
            <p:ph type="sldNum" sz="quarter" idx="10"/>
          </p:nvPr>
        </p:nvSpPr>
        <p:spPr>
          <a:xfrm>
            <a:off x="7099300" y="6399213"/>
            <a:ext cx="2311400" cy="365125"/>
          </a:xfrm>
        </p:spPr>
        <p:txBody>
          <a:bodyPr/>
          <a:lstStyle/>
          <a:p>
            <a:pPr>
              <a:defRPr/>
            </a:pPr>
            <a:fld id="{95E82E84-58B0-4BC1-9588-3FEFE64775A7}" type="slidenum">
              <a:rPr lang="it-IT" smtClean="0"/>
              <a:pPr>
                <a:defRPr/>
              </a:pPr>
              <a:t>16</a:t>
            </a:fld>
            <a:endParaRPr lang="it-IT" dirty="0"/>
          </a:p>
        </p:txBody>
      </p:sp>
      <p:pic>
        <p:nvPicPr>
          <p:cNvPr id="3" name="Immagine 133">
            <a:extLst>
              <a:ext uri="{FF2B5EF4-FFF2-40B4-BE49-F238E27FC236}">
                <a16:creationId xmlns:a16="http://schemas.microsoft.com/office/drawing/2014/main" id="{38D2B31D-3D24-A3B6-641A-DEF5B078FDE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25963" y="1370165"/>
            <a:ext cx="4954587" cy="3358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Gruppo 349">
            <a:extLst>
              <a:ext uri="{FF2B5EF4-FFF2-40B4-BE49-F238E27FC236}">
                <a16:creationId xmlns:a16="http://schemas.microsoft.com/office/drawing/2014/main" id="{388EC4A6-01A7-75AC-DC96-6A7BDBB10B86}"/>
              </a:ext>
            </a:extLst>
          </p:cNvPr>
          <p:cNvGrpSpPr>
            <a:grpSpLocks noChangeAspect="1"/>
          </p:cNvGrpSpPr>
          <p:nvPr/>
        </p:nvGrpSpPr>
        <p:grpSpPr bwMode="auto">
          <a:xfrm>
            <a:off x="5585008" y="4836965"/>
            <a:ext cx="2785696" cy="1433146"/>
            <a:chOff x="6321902" y="4627563"/>
            <a:chExt cx="2803853" cy="1441179"/>
          </a:xfrm>
        </p:grpSpPr>
        <p:sp>
          <p:nvSpPr>
            <p:cNvPr id="5" name="CasellaDiTesto 194">
              <a:extLst>
                <a:ext uri="{FF2B5EF4-FFF2-40B4-BE49-F238E27FC236}">
                  <a16:creationId xmlns:a16="http://schemas.microsoft.com/office/drawing/2014/main" id="{23986689-1AEB-C2D1-6C3C-1A59D6B18D6B}"/>
                </a:ext>
              </a:extLst>
            </p:cNvPr>
            <p:cNvSpPr txBox="1">
              <a:spLocks noChangeArrowheads="1"/>
            </p:cNvSpPr>
            <p:nvPr/>
          </p:nvSpPr>
          <p:spPr bwMode="auto">
            <a:xfrm>
              <a:off x="6325239" y="4627563"/>
              <a:ext cx="2525374" cy="235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923"/>
                <a:t>Venezia e il territorio comunale e provinciale</a:t>
              </a:r>
            </a:p>
          </p:txBody>
        </p:sp>
        <p:sp>
          <p:nvSpPr>
            <p:cNvPr id="6" name="Rettangolo 5">
              <a:extLst>
                <a:ext uri="{FF2B5EF4-FFF2-40B4-BE49-F238E27FC236}">
                  <a16:creationId xmlns:a16="http://schemas.microsoft.com/office/drawing/2014/main" id="{6A0EA291-E46A-F872-4A73-84A8FA81D3D8}"/>
                </a:ext>
              </a:extLst>
            </p:cNvPr>
            <p:cNvSpPr/>
            <p:nvPr/>
          </p:nvSpPr>
          <p:spPr>
            <a:xfrm>
              <a:off x="6321902" y="4850077"/>
              <a:ext cx="2803853" cy="1218665"/>
            </a:xfrm>
            <a:prstGeom prst="rect">
              <a:avLst/>
            </a:pr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662"/>
            </a:p>
          </p:txBody>
        </p:sp>
        <p:sp>
          <p:nvSpPr>
            <p:cNvPr id="7" name="Rettangolo 6">
              <a:extLst>
                <a:ext uri="{FF2B5EF4-FFF2-40B4-BE49-F238E27FC236}">
                  <a16:creationId xmlns:a16="http://schemas.microsoft.com/office/drawing/2014/main" id="{469D7515-7ABD-9B40-731A-4F2B76820425}"/>
                </a:ext>
              </a:extLst>
            </p:cNvPr>
            <p:cNvSpPr/>
            <p:nvPr/>
          </p:nvSpPr>
          <p:spPr>
            <a:xfrm>
              <a:off x="6466446" y="5224371"/>
              <a:ext cx="256639" cy="142939"/>
            </a:xfrm>
            <a:prstGeom prst="rect">
              <a:avLst/>
            </a:prstGeom>
            <a:solidFill>
              <a:schemeClr val="tx1">
                <a:lumMod val="75000"/>
                <a:lumOff val="25000"/>
              </a:schemeClr>
            </a:solid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662"/>
            </a:p>
          </p:txBody>
        </p:sp>
        <p:sp>
          <p:nvSpPr>
            <p:cNvPr id="8" name="Rettangolo 7">
              <a:extLst>
                <a:ext uri="{FF2B5EF4-FFF2-40B4-BE49-F238E27FC236}">
                  <a16:creationId xmlns:a16="http://schemas.microsoft.com/office/drawing/2014/main" id="{BE18C52B-6E9D-85C1-A322-47EB9627BDA5}"/>
                </a:ext>
              </a:extLst>
            </p:cNvPr>
            <p:cNvSpPr/>
            <p:nvPr/>
          </p:nvSpPr>
          <p:spPr>
            <a:xfrm>
              <a:off x="6466446" y="5578034"/>
              <a:ext cx="256639" cy="142939"/>
            </a:xfrm>
            <a:prstGeom prst="rect">
              <a:avLst/>
            </a:prstGeom>
            <a:solidFill>
              <a:schemeClr val="bg1">
                <a:lumMod val="75000"/>
              </a:schemeClr>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662"/>
            </a:p>
          </p:txBody>
        </p:sp>
        <p:sp>
          <p:nvSpPr>
            <p:cNvPr id="9" name="CasellaDiTesto 413">
              <a:extLst>
                <a:ext uri="{FF2B5EF4-FFF2-40B4-BE49-F238E27FC236}">
                  <a16:creationId xmlns:a16="http://schemas.microsoft.com/office/drawing/2014/main" id="{3461044E-BFDF-D9D9-50AB-694ACDFC6C6B}"/>
                </a:ext>
              </a:extLst>
            </p:cNvPr>
            <p:cNvSpPr txBox="1">
              <a:spLocks noChangeArrowheads="1"/>
            </p:cNvSpPr>
            <p:nvPr/>
          </p:nvSpPr>
          <p:spPr bwMode="auto">
            <a:xfrm>
              <a:off x="6735762" y="5160963"/>
              <a:ext cx="895788" cy="32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738" dirty="0"/>
                <a:t>Il Comune</a:t>
              </a:r>
            </a:p>
            <a:p>
              <a:pPr eaLnBrk="1" hangingPunct="1"/>
              <a:r>
                <a:rPr lang="it-IT" altLang="it-IT" sz="738" i="1" dirty="0"/>
                <a:t>-251.294</a:t>
              </a:r>
              <a:r>
                <a:rPr lang="it-IT" altLang="it-IT" sz="738" dirty="0"/>
                <a:t> abitanti</a:t>
              </a:r>
              <a:endParaRPr lang="it-IT" altLang="it-IT" sz="738" i="1" dirty="0"/>
            </a:p>
          </p:txBody>
        </p:sp>
        <p:sp>
          <p:nvSpPr>
            <p:cNvPr id="10" name="CasellaDiTesto 414">
              <a:extLst>
                <a:ext uri="{FF2B5EF4-FFF2-40B4-BE49-F238E27FC236}">
                  <a16:creationId xmlns:a16="http://schemas.microsoft.com/office/drawing/2014/main" id="{8C81347A-5959-3ADD-C0E5-D7081912412E}"/>
                </a:ext>
              </a:extLst>
            </p:cNvPr>
            <p:cNvSpPr txBox="1">
              <a:spLocks noChangeArrowheads="1"/>
            </p:cNvSpPr>
            <p:nvPr/>
          </p:nvSpPr>
          <p:spPr bwMode="auto">
            <a:xfrm>
              <a:off x="6727824" y="5526088"/>
              <a:ext cx="1150714" cy="435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738" dirty="0"/>
                <a:t>La Provincia</a:t>
              </a:r>
            </a:p>
            <a:p>
              <a:pPr eaLnBrk="1" hangingPunct="1">
                <a:buFontTx/>
                <a:buChar char="-"/>
              </a:pPr>
              <a:r>
                <a:rPr lang="it-IT" altLang="it-IT" sz="738" i="1" dirty="0"/>
                <a:t> 44 comuni </a:t>
              </a:r>
            </a:p>
            <a:p>
              <a:pPr eaLnBrk="1" hangingPunct="1">
                <a:buFontTx/>
                <a:buChar char="-"/>
              </a:pPr>
              <a:r>
                <a:rPr lang="it-IT" altLang="it-IT" sz="738" i="1" dirty="0"/>
                <a:t> 836.900 circa abitanti</a:t>
              </a:r>
            </a:p>
          </p:txBody>
        </p:sp>
      </p:grpSp>
      <p:pic>
        <p:nvPicPr>
          <p:cNvPr id="11" name="Picture 57" descr="Z:\8_SVILUPPO SERVIZI\04_PROGETTO FARI\Analisi Faro Spignon\key3.jpg">
            <a:extLst>
              <a:ext uri="{FF2B5EF4-FFF2-40B4-BE49-F238E27FC236}">
                <a16:creationId xmlns:a16="http://schemas.microsoft.com/office/drawing/2014/main" id="{20A5519E-1418-5A8E-7207-821A2A3D4C11}"/>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161261" y="5069911"/>
            <a:ext cx="1154723" cy="1201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CasellaDiTesto 34">
            <a:extLst>
              <a:ext uri="{FF2B5EF4-FFF2-40B4-BE49-F238E27FC236}">
                <a16:creationId xmlns:a16="http://schemas.microsoft.com/office/drawing/2014/main" id="{E928CACF-4A48-108E-C520-25034D87C86C}"/>
              </a:ext>
            </a:extLst>
          </p:cNvPr>
          <p:cNvSpPr txBox="1">
            <a:spLocks noChangeArrowheads="1"/>
          </p:cNvSpPr>
          <p:nvPr/>
        </p:nvSpPr>
        <p:spPr bwMode="auto">
          <a:xfrm>
            <a:off x="4479925" y="1118762"/>
            <a:ext cx="46540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000" b="1" dirty="0"/>
              <a:t>Arco costiero Adriatico Laguna di Venezia</a:t>
            </a:r>
            <a:endParaRPr lang="it-IT" altLang="it-IT" sz="1000" i="1" dirty="0">
              <a:solidFill>
                <a:srgbClr val="FF0000"/>
              </a:solidFill>
            </a:endParaRPr>
          </a:p>
        </p:txBody>
      </p:sp>
      <p:sp>
        <p:nvSpPr>
          <p:cNvPr id="13" name="Stella a 5 punte 12">
            <a:extLst>
              <a:ext uri="{FF2B5EF4-FFF2-40B4-BE49-F238E27FC236}">
                <a16:creationId xmlns:a16="http://schemas.microsoft.com/office/drawing/2014/main" id="{B2CAB234-8EB6-A97B-6234-87E7C5D6C519}"/>
              </a:ext>
            </a:extLst>
          </p:cNvPr>
          <p:cNvSpPr/>
          <p:nvPr/>
        </p:nvSpPr>
        <p:spPr>
          <a:xfrm>
            <a:off x="6695168" y="3042415"/>
            <a:ext cx="133409" cy="112658"/>
          </a:xfrm>
          <a:prstGeom prst="star5">
            <a:avLst/>
          </a:pr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4" tIns="45718" rIns="91434" bIns="45718" rtlCol="0" anchor="ctr"/>
          <a:lstStyle/>
          <a:p>
            <a:pPr algn="ctr"/>
            <a:endParaRPr lang="it-IT"/>
          </a:p>
        </p:txBody>
      </p:sp>
      <p:sp>
        <p:nvSpPr>
          <p:cNvPr id="14" name="Stella a 5 punte 13">
            <a:extLst>
              <a:ext uri="{FF2B5EF4-FFF2-40B4-BE49-F238E27FC236}">
                <a16:creationId xmlns:a16="http://schemas.microsoft.com/office/drawing/2014/main" id="{29BFD9BE-490C-2966-19E5-E80C477CCFB6}"/>
              </a:ext>
            </a:extLst>
          </p:cNvPr>
          <p:cNvSpPr/>
          <p:nvPr/>
        </p:nvSpPr>
        <p:spPr>
          <a:xfrm>
            <a:off x="4773862" y="850788"/>
            <a:ext cx="133409" cy="112658"/>
          </a:xfrm>
          <a:prstGeom prst="star5">
            <a:avLst/>
          </a:pr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4" tIns="45718" rIns="91434" bIns="45718" rtlCol="0" anchor="ctr"/>
          <a:lstStyle/>
          <a:p>
            <a:pPr algn="ctr"/>
            <a:endParaRPr lang="it-IT"/>
          </a:p>
        </p:txBody>
      </p:sp>
      <p:sp>
        <p:nvSpPr>
          <p:cNvPr id="15" name="CasellaDiTesto 34">
            <a:extLst>
              <a:ext uri="{FF2B5EF4-FFF2-40B4-BE49-F238E27FC236}">
                <a16:creationId xmlns:a16="http://schemas.microsoft.com/office/drawing/2014/main" id="{696A2893-65F0-F3D0-6713-A474E90E8560}"/>
              </a:ext>
            </a:extLst>
          </p:cNvPr>
          <p:cNvSpPr txBox="1">
            <a:spLocks noChangeArrowheads="1"/>
          </p:cNvSpPr>
          <p:nvPr/>
        </p:nvSpPr>
        <p:spPr bwMode="auto">
          <a:xfrm>
            <a:off x="4953000" y="789189"/>
            <a:ext cx="46540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000" dirty="0"/>
              <a:t>Casa Madonna </a:t>
            </a:r>
            <a:r>
              <a:rPr lang="it-IT" altLang="it-IT" sz="1000" dirty="0" err="1"/>
              <a:t>Nicopeja</a:t>
            </a:r>
            <a:endParaRPr lang="it-IT" altLang="it-IT" sz="1000" dirty="0"/>
          </a:p>
        </p:txBody>
      </p:sp>
    </p:spTree>
    <p:extLst>
      <p:ext uri="{BB962C8B-B14F-4D97-AF65-F5344CB8AC3E}">
        <p14:creationId xmlns:p14="http://schemas.microsoft.com/office/powerpoint/2010/main" val="1835640873"/>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ttangolo 5"/>
          <p:cNvSpPr>
            <a:spLocks noChangeArrowheads="1"/>
          </p:cNvSpPr>
          <p:nvPr/>
        </p:nvSpPr>
        <p:spPr bwMode="auto">
          <a:xfrm>
            <a:off x="540000" y="720000"/>
            <a:ext cx="42338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ts val="600"/>
              </a:spcBef>
              <a:buFontTx/>
              <a:buNone/>
            </a:pPr>
            <a:r>
              <a:rPr lang="it-IT" altLang="it-IT" sz="1400" dirty="0">
                <a:latin typeface="Arial" charset="0"/>
                <a:cs typeface="Arial" charset="0"/>
              </a:rPr>
              <a:t>3.2 Inquadramento tecnico-amministrativo</a:t>
            </a:r>
          </a:p>
        </p:txBody>
      </p:sp>
      <p:sp>
        <p:nvSpPr>
          <p:cNvPr id="38917" name="Rettangolo 21"/>
          <p:cNvSpPr>
            <a:spLocks noChangeArrowheads="1"/>
          </p:cNvSpPr>
          <p:nvPr/>
        </p:nvSpPr>
        <p:spPr bwMode="auto">
          <a:xfrm>
            <a:off x="488950" y="1341438"/>
            <a:ext cx="86915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ts val="600"/>
              </a:spcBef>
              <a:buFontTx/>
              <a:buNone/>
            </a:pPr>
            <a:r>
              <a:rPr lang="it-IT" altLang="it-IT" sz="1200" i="1" dirty="0">
                <a:latin typeface="Arial" charset="0"/>
                <a:cs typeface="Arial" charset="0"/>
              </a:rPr>
              <a:t>Scheda di sintesi</a:t>
            </a:r>
          </a:p>
        </p:txBody>
      </p:sp>
      <p:sp>
        <p:nvSpPr>
          <p:cNvPr id="94" name="Rettangolo 93"/>
          <p:cNvSpPr/>
          <p:nvPr/>
        </p:nvSpPr>
        <p:spPr bwMode="auto">
          <a:xfrm>
            <a:off x="5126038" y="1630363"/>
            <a:ext cx="2376487" cy="4502150"/>
          </a:xfrm>
          <a:prstGeom prst="rect">
            <a:avLst/>
          </a:prstGeom>
          <a:no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900"/>
          </a:p>
        </p:txBody>
      </p:sp>
      <p:sp>
        <p:nvSpPr>
          <p:cNvPr id="95" name="Figura a mano libera 94"/>
          <p:cNvSpPr/>
          <p:nvPr/>
        </p:nvSpPr>
        <p:spPr bwMode="auto">
          <a:xfrm>
            <a:off x="5124450" y="2562225"/>
            <a:ext cx="2381250" cy="0"/>
          </a:xfrm>
          <a:custGeom>
            <a:avLst/>
            <a:gdLst>
              <a:gd name="connsiteX0" fmla="*/ 0 w 2381250"/>
              <a:gd name="connsiteY0" fmla="*/ 0 h 0"/>
              <a:gd name="connsiteX1" fmla="*/ 2381250 w 2381250"/>
              <a:gd name="connsiteY1" fmla="*/ 0 h 0"/>
            </a:gdLst>
            <a:ahLst/>
            <a:cxnLst>
              <a:cxn ang="0">
                <a:pos x="connsiteX0" y="connsiteY0"/>
              </a:cxn>
              <a:cxn ang="0">
                <a:pos x="connsiteX1" y="connsiteY1"/>
              </a:cxn>
            </a:cxnLst>
            <a:rect l="l" t="t" r="r" b="b"/>
            <a:pathLst>
              <a:path w="2381250">
                <a:moveTo>
                  <a:pt x="0" y="0"/>
                </a:moveTo>
                <a:lnTo>
                  <a:pt x="2381250" y="0"/>
                </a:lnTo>
              </a:path>
            </a:pathLst>
          </a:cu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t-IT" sz="900"/>
          </a:p>
        </p:txBody>
      </p:sp>
      <p:sp>
        <p:nvSpPr>
          <p:cNvPr id="38920" name="CasellaDiTesto 81"/>
          <p:cNvSpPr txBox="1">
            <a:spLocks noChangeArrowheads="1"/>
          </p:cNvSpPr>
          <p:nvPr/>
        </p:nvSpPr>
        <p:spPr bwMode="auto">
          <a:xfrm>
            <a:off x="5207000" y="2570163"/>
            <a:ext cx="233910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it-IT" sz="900" dirty="0">
                <a:latin typeface="Arial" charset="0"/>
              </a:rPr>
              <a:t>LOCALITA’: ALBERONI – LIDO VENEZIA</a:t>
            </a:r>
          </a:p>
        </p:txBody>
      </p:sp>
      <p:sp>
        <p:nvSpPr>
          <p:cNvPr id="38921" name="CasellaDiTesto 82"/>
          <p:cNvSpPr txBox="1">
            <a:spLocks noChangeArrowheads="1"/>
          </p:cNvSpPr>
          <p:nvPr/>
        </p:nvSpPr>
        <p:spPr bwMode="auto">
          <a:xfrm>
            <a:off x="5194300" y="2330450"/>
            <a:ext cx="128753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it-IT" sz="900" dirty="0">
                <a:latin typeface="Arial" charset="0"/>
              </a:rPr>
              <a:t>COMUNE: VENEZIA </a:t>
            </a:r>
          </a:p>
        </p:txBody>
      </p:sp>
      <p:sp>
        <p:nvSpPr>
          <p:cNvPr id="98" name="Figura a mano libera 97"/>
          <p:cNvSpPr/>
          <p:nvPr/>
        </p:nvSpPr>
        <p:spPr bwMode="auto">
          <a:xfrm>
            <a:off x="5129213" y="2803525"/>
            <a:ext cx="2371725" cy="6350"/>
          </a:xfrm>
          <a:custGeom>
            <a:avLst/>
            <a:gdLst>
              <a:gd name="connsiteX0" fmla="*/ 0 w 2370967"/>
              <a:gd name="connsiteY0" fmla="*/ 8092 h 8092"/>
              <a:gd name="connsiteX1" fmla="*/ 2370967 w 2370967"/>
              <a:gd name="connsiteY1" fmla="*/ 0 h 8092"/>
              <a:gd name="connsiteX0" fmla="*/ 0 w 10047"/>
              <a:gd name="connsiteY0" fmla="*/ 0 h 10797"/>
              <a:gd name="connsiteX1" fmla="*/ 10047 w 10047"/>
              <a:gd name="connsiteY1" fmla="*/ 10797 h 10797"/>
              <a:gd name="connsiteX0" fmla="*/ 0 w 9964"/>
              <a:gd name="connsiteY0" fmla="*/ 0 h 7331"/>
              <a:gd name="connsiteX1" fmla="*/ 9964 w 9964"/>
              <a:gd name="connsiteY1" fmla="*/ 7331 h 7331"/>
              <a:gd name="connsiteX0" fmla="*/ 0 w 10036"/>
              <a:gd name="connsiteY0" fmla="*/ 0 h 10000"/>
              <a:gd name="connsiteX1" fmla="*/ 10036 w 10036"/>
              <a:gd name="connsiteY1" fmla="*/ 10000 h 10000"/>
            </a:gdLst>
            <a:ahLst/>
            <a:cxnLst>
              <a:cxn ang="0">
                <a:pos x="connsiteX0" y="connsiteY0"/>
              </a:cxn>
              <a:cxn ang="0">
                <a:pos x="connsiteX1" y="connsiteY1"/>
              </a:cxn>
            </a:cxnLst>
            <a:rect l="l" t="t" r="r" b="b"/>
            <a:pathLst>
              <a:path w="10036" h="10000">
                <a:moveTo>
                  <a:pt x="0" y="0"/>
                </a:moveTo>
                <a:lnTo>
                  <a:pt x="10036" y="10000"/>
                </a:lnTo>
              </a:path>
            </a:pathLst>
          </a:cu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t-IT" sz="900"/>
          </a:p>
        </p:txBody>
      </p:sp>
      <p:sp>
        <p:nvSpPr>
          <p:cNvPr id="99" name="Ovale 98"/>
          <p:cNvSpPr>
            <a:spLocks noChangeAspect="1" noChangeArrowheads="1"/>
          </p:cNvSpPr>
          <p:nvPr/>
        </p:nvSpPr>
        <p:spPr bwMode="auto">
          <a:xfrm>
            <a:off x="5186363" y="2632075"/>
            <a:ext cx="73025" cy="73025"/>
          </a:xfrm>
          <a:prstGeom prst="ellipse">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900"/>
          </a:p>
        </p:txBody>
      </p:sp>
      <p:sp>
        <p:nvSpPr>
          <p:cNvPr id="100" name="Figura a mano libera 99"/>
          <p:cNvSpPr/>
          <p:nvPr/>
        </p:nvSpPr>
        <p:spPr bwMode="auto">
          <a:xfrm>
            <a:off x="5132388" y="3176588"/>
            <a:ext cx="2371725" cy="4762"/>
          </a:xfrm>
          <a:custGeom>
            <a:avLst/>
            <a:gdLst>
              <a:gd name="connsiteX0" fmla="*/ 0 w 2370967"/>
              <a:gd name="connsiteY0" fmla="*/ 8092 h 8092"/>
              <a:gd name="connsiteX1" fmla="*/ 2370967 w 2370967"/>
              <a:gd name="connsiteY1" fmla="*/ 0 h 8092"/>
              <a:gd name="connsiteX0" fmla="*/ 0 w 10047"/>
              <a:gd name="connsiteY0" fmla="*/ 0 h 10797"/>
              <a:gd name="connsiteX1" fmla="*/ 10047 w 10047"/>
              <a:gd name="connsiteY1" fmla="*/ 10797 h 10797"/>
              <a:gd name="connsiteX0" fmla="*/ 0 w 9964"/>
              <a:gd name="connsiteY0" fmla="*/ 0 h 7331"/>
              <a:gd name="connsiteX1" fmla="*/ 9964 w 9964"/>
              <a:gd name="connsiteY1" fmla="*/ 7331 h 7331"/>
              <a:gd name="connsiteX0" fmla="*/ 0 w 10036"/>
              <a:gd name="connsiteY0" fmla="*/ 0 h 10000"/>
              <a:gd name="connsiteX1" fmla="*/ 10036 w 10036"/>
              <a:gd name="connsiteY1" fmla="*/ 10000 h 10000"/>
            </a:gdLst>
            <a:ahLst/>
            <a:cxnLst>
              <a:cxn ang="0">
                <a:pos x="connsiteX0" y="connsiteY0"/>
              </a:cxn>
              <a:cxn ang="0">
                <a:pos x="connsiteX1" y="connsiteY1"/>
              </a:cxn>
            </a:cxnLst>
            <a:rect l="l" t="t" r="r" b="b"/>
            <a:pathLst>
              <a:path w="10036" h="10000">
                <a:moveTo>
                  <a:pt x="0" y="0"/>
                </a:moveTo>
                <a:lnTo>
                  <a:pt x="10036" y="10000"/>
                </a:lnTo>
              </a:path>
            </a:pathLst>
          </a:cu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t-IT" sz="900"/>
          </a:p>
        </p:txBody>
      </p:sp>
      <p:sp>
        <p:nvSpPr>
          <p:cNvPr id="38925" name="CasellaDiTesto 118"/>
          <p:cNvSpPr txBox="1">
            <a:spLocks noChangeArrowheads="1"/>
          </p:cNvSpPr>
          <p:nvPr/>
        </p:nvSpPr>
        <p:spPr bwMode="auto">
          <a:xfrm>
            <a:off x="5230813" y="2808288"/>
            <a:ext cx="2095445"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it-IT" sz="900" dirty="0">
                <a:latin typeface="Arial" charset="0"/>
              </a:rPr>
              <a:t>INDIRIZZO: VIA DELLA DROMA 72</a:t>
            </a:r>
          </a:p>
        </p:txBody>
      </p:sp>
      <p:sp>
        <p:nvSpPr>
          <p:cNvPr id="38926" name="CasellaDiTesto 107"/>
          <p:cNvSpPr txBox="1">
            <a:spLocks noChangeArrowheads="1"/>
          </p:cNvSpPr>
          <p:nvPr/>
        </p:nvSpPr>
        <p:spPr bwMode="auto">
          <a:xfrm>
            <a:off x="5221288" y="3168650"/>
            <a:ext cx="19672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it-IT" sz="900" dirty="0">
                <a:latin typeface="Arial" charset="0"/>
              </a:rPr>
              <a:t>COORDINATE GEORIFERITE:</a:t>
            </a:r>
          </a:p>
          <a:p>
            <a:pPr eaLnBrk="1" hangingPunct="1">
              <a:spcBef>
                <a:spcPct val="0"/>
              </a:spcBef>
              <a:buFontTx/>
              <a:buNone/>
            </a:pPr>
            <a:r>
              <a:rPr lang="it-IT" altLang="it-IT" sz="900" dirty="0">
                <a:latin typeface="Arial" charset="0"/>
              </a:rPr>
              <a:t> </a:t>
            </a:r>
            <a:r>
              <a:rPr lang="it-IT" sz="900" dirty="0" err="1">
                <a:latin typeface="Arial" panose="020B0604020202020204" pitchFamily="34" charset="0"/>
                <a:ea typeface="Dotum" pitchFamily="34" charset="-127"/>
                <a:cs typeface="Arial" panose="020B0604020202020204" pitchFamily="34" charset="0"/>
              </a:rPr>
              <a:t>lat</a:t>
            </a:r>
            <a:r>
              <a:rPr lang="it-IT" sz="900" dirty="0">
                <a:latin typeface="Arial" panose="020B0604020202020204" pitchFamily="34" charset="0"/>
                <a:ea typeface="Dotum" pitchFamily="34" charset="-127"/>
                <a:cs typeface="Arial" panose="020B0604020202020204" pitchFamily="34" charset="0"/>
              </a:rPr>
              <a:t>. 45.346972,  long. 12.3169342 </a:t>
            </a:r>
            <a:endParaRPr lang="it-IT" altLang="it-IT" sz="900" dirty="0">
              <a:latin typeface="Arial" charset="0"/>
            </a:endParaRPr>
          </a:p>
        </p:txBody>
      </p:sp>
      <p:sp>
        <p:nvSpPr>
          <p:cNvPr id="107" name="Figura a mano libera 106"/>
          <p:cNvSpPr/>
          <p:nvPr/>
        </p:nvSpPr>
        <p:spPr bwMode="auto">
          <a:xfrm>
            <a:off x="5126038" y="3941763"/>
            <a:ext cx="2373312" cy="1587"/>
          </a:xfrm>
          <a:custGeom>
            <a:avLst/>
            <a:gdLst>
              <a:gd name="connsiteX0" fmla="*/ 0 w 2370967"/>
              <a:gd name="connsiteY0" fmla="*/ 8092 h 8092"/>
              <a:gd name="connsiteX1" fmla="*/ 2370967 w 2370967"/>
              <a:gd name="connsiteY1" fmla="*/ 0 h 8092"/>
              <a:gd name="connsiteX0" fmla="*/ 0 w 10047"/>
              <a:gd name="connsiteY0" fmla="*/ 0 h 10797"/>
              <a:gd name="connsiteX1" fmla="*/ 10047 w 10047"/>
              <a:gd name="connsiteY1" fmla="*/ 10797 h 10797"/>
              <a:gd name="connsiteX0" fmla="*/ 0 w 9964"/>
              <a:gd name="connsiteY0" fmla="*/ 0 h 7331"/>
              <a:gd name="connsiteX1" fmla="*/ 9964 w 9964"/>
              <a:gd name="connsiteY1" fmla="*/ 7331 h 7331"/>
              <a:gd name="connsiteX0" fmla="*/ 0 w 10036"/>
              <a:gd name="connsiteY0" fmla="*/ 0 h 10000"/>
              <a:gd name="connsiteX1" fmla="*/ 10036 w 10036"/>
              <a:gd name="connsiteY1" fmla="*/ 10000 h 10000"/>
              <a:gd name="connsiteX0" fmla="*/ 0 w 10064"/>
              <a:gd name="connsiteY0" fmla="*/ 24281 h 24281"/>
              <a:gd name="connsiteX1" fmla="*/ 10064 w 10064"/>
              <a:gd name="connsiteY1" fmla="*/ 0 h 24281"/>
              <a:gd name="connsiteX0" fmla="*/ 0 w 10051"/>
              <a:gd name="connsiteY0" fmla="*/ 0 h 2018"/>
              <a:gd name="connsiteX1" fmla="*/ 10051 w 10051"/>
              <a:gd name="connsiteY1" fmla="*/ 2018 h 2018"/>
            </a:gdLst>
            <a:ahLst/>
            <a:cxnLst>
              <a:cxn ang="0">
                <a:pos x="connsiteX0" y="connsiteY0"/>
              </a:cxn>
              <a:cxn ang="0">
                <a:pos x="connsiteX1" y="connsiteY1"/>
              </a:cxn>
            </a:cxnLst>
            <a:rect l="l" t="t" r="r" b="b"/>
            <a:pathLst>
              <a:path w="10051" h="2018">
                <a:moveTo>
                  <a:pt x="0" y="0"/>
                </a:moveTo>
                <a:lnTo>
                  <a:pt x="10051" y="2018"/>
                </a:lnTo>
              </a:path>
            </a:pathLst>
          </a:cu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t-IT" sz="900"/>
          </a:p>
        </p:txBody>
      </p:sp>
      <p:sp>
        <p:nvSpPr>
          <p:cNvPr id="108" name="Figura a mano libera 107"/>
          <p:cNvSpPr/>
          <p:nvPr/>
        </p:nvSpPr>
        <p:spPr bwMode="auto">
          <a:xfrm>
            <a:off x="5130800" y="4568825"/>
            <a:ext cx="2374900" cy="1588"/>
          </a:xfrm>
          <a:custGeom>
            <a:avLst/>
            <a:gdLst>
              <a:gd name="connsiteX0" fmla="*/ 0 w 2370967"/>
              <a:gd name="connsiteY0" fmla="*/ 8092 h 8092"/>
              <a:gd name="connsiteX1" fmla="*/ 2370967 w 2370967"/>
              <a:gd name="connsiteY1" fmla="*/ 0 h 8092"/>
              <a:gd name="connsiteX0" fmla="*/ 0 w 10047"/>
              <a:gd name="connsiteY0" fmla="*/ 0 h 10797"/>
              <a:gd name="connsiteX1" fmla="*/ 10047 w 10047"/>
              <a:gd name="connsiteY1" fmla="*/ 10797 h 10797"/>
              <a:gd name="connsiteX0" fmla="*/ 0 w 9964"/>
              <a:gd name="connsiteY0" fmla="*/ 0 h 7331"/>
              <a:gd name="connsiteX1" fmla="*/ 9964 w 9964"/>
              <a:gd name="connsiteY1" fmla="*/ 7331 h 7331"/>
              <a:gd name="connsiteX0" fmla="*/ 0 w 10036"/>
              <a:gd name="connsiteY0" fmla="*/ 0 h 10000"/>
              <a:gd name="connsiteX1" fmla="*/ 10036 w 10036"/>
              <a:gd name="connsiteY1" fmla="*/ 10000 h 10000"/>
              <a:gd name="connsiteX0" fmla="*/ 0 w 10064"/>
              <a:gd name="connsiteY0" fmla="*/ 24281 h 24281"/>
              <a:gd name="connsiteX1" fmla="*/ 10064 w 10064"/>
              <a:gd name="connsiteY1" fmla="*/ 0 h 24281"/>
              <a:gd name="connsiteX0" fmla="*/ 0 w 10051"/>
              <a:gd name="connsiteY0" fmla="*/ 0 h 2018"/>
              <a:gd name="connsiteX1" fmla="*/ 10051 w 10051"/>
              <a:gd name="connsiteY1" fmla="*/ 2018 h 2018"/>
            </a:gdLst>
            <a:ahLst/>
            <a:cxnLst>
              <a:cxn ang="0">
                <a:pos x="connsiteX0" y="connsiteY0"/>
              </a:cxn>
              <a:cxn ang="0">
                <a:pos x="connsiteX1" y="connsiteY1"/>
              </a:cxn>
            </a:cxnLst>
            <a:rect l="l" t="t" r="r" b="b"/>
            <a:pathLst>
              <a:path w="10051" h="2018">
                <a:moveTo>
                  <a:pt x="0" y="0"/>
                </a:moveTo>
                <a:lnTo>
                  <a:pt x="10051" y="2018"/>
                </a:lnTo>
              </a:path>
            </a:pathLst>
          </a:cu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t-IT" sz="900"/>
          </a:p>
        </p:txBody>
      </p:sp>
      <p:sp>
        <p:nvSpPr>
          <p:cNvPr id="109" name="Figura a mano libera 108"/>
          <p:cNvSpPr/>
          <p:nvPr/>
        </p:nvSpPr>
        <p:spPr bwMode="auto">
          <a:xfrm>
            <a:off x="5121275" y="2330450"/>
            <a:ext cx="2381250" cy="0"/>
          </a:xfrm>
          <a:custGeom>
            <a:avLst/>
            <a:gdLst>
              <a:gd name="connsiteX0" fmla="*/ 0 w 2381250"/>
              <a:gd name="connsiteY0" fmla="*/ 0 h 0"/>
              <a:gd name="connsiteX1" fmla="*/ 2381250 w 2381250"/>
              <a:gd name="connsiteY1" fmla="*/ 0 h 0"/>
            </a:gdLst>
            <a:ahLst/>
            <a:cxnLst>
              <a:cxn ang="0">
                <a:pos x="connsiteX0" y="connsiteY0"/>
              </a:cxn>
              <a:cxn ang="0">
                <a:pos x="connsiteX1" y="connsiteY1"/>
              </a:cxn>
            </a:cxnLst>
            <a:rect l="l" t="t" r="r" b="b"/>
            <a:pathLst>
              <a:path w="2381250">
                <a:moveTo>
                  <a:pt x="0" y="0"/>
                </a:moveTo>
                <a:lnTo>
                  <a:pt x="2381250" y="0"/>
                </a:lnTo>
              </a:path>
            </a:pathLst>
          </a:cu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t-IT" sz="900"/>
          </a:p>
        </p:txBody>
      </p:sp>
      <p:sp>
        <p:nvSpPr>
          <p:cNvPr id="38932" name="CasellaDiTesto 82"/>
          <p:cNvSpPr txBox="1">
            <a:spLocks noChangeArrowheads="1"/>
          </p:cNvSpPr>
          <p:nvPr/>
        </p:nvSpPr>
        <p:spPr bwMode="auto">
          <a:xfrm>
            <a:off x="5224463" y="3935413"/>
            <a:ext cx="16642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it-IT" sz="900" dirty="0">
                <a:latin typeface="Arial" charset="0"/>
              </a:rPr>
              <a:t>STATO CONSERVATIVO</a:t>
            </a:r>
            <a:r>
              <a:rPr lang="it-IT" altLang="it-IT" sz="1200" dirty="0">
                <a:latin typeface="Arial" charset="0"/>
              </a:rPr>
              <a:t>:</a:t>
            </a:r>
            <a:r>
              <a:rPr lang="it-IT" altLang="it-IT" sz="1200" dirty="0">
                <a:solidFill>
                  <a:srgbClr val="FF0000"/>
                </a:solidFill>
                <a:latin typeface="Arial" charset="0"/>
              </a:rPr>
              <a:t> </a:t>
            </a:r>
          </a:p>
        </p:txBody>
      </p:sp>
      <p:sp>
        <p:nvSpPr>
          <p:cNvPr id="112" name="Rettangolo 111"/>
          <p:cNvSpPr/>
          <p:nvPr/>
        </p:nvSpPr>
        <p:spPr bwMode="auto">
          <a:xfrm>
            <a:off x="5232400" y="4391025"/>
            <a:ext cx="287338" cy="122238"/>
          </a:xfrm>
          <a:prstGeom prst="rect">
            <a:avLst/>
          </a:prstGeom>
          <a:solidFill>
            <a:schemeClr val="bg1">
              <a:lumMod val="85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900"/>
          </a:p>
        </p:txBody>
      </p:sp>
      <p:sp>
        <p:nvSpPr>
          <p:cNvPr id="38934" name="CasellaDiTesto 114"/>
          <p:cNvSpPr txBox="1">
            <a:spLocks noChangeArrowheads="1"/>
          </p:cNvSpPr>
          <p:nvPr/>
        </p:nvSpPr>
        <p:spPr bwMode="auto">
          <a:xfrm>
            <a:off x="5481638" y="4349750"/>
            <a:ext cx="169790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it-IT" sz="900" dirty="0" err="1">
                <a:latin typeface="Arial" charset="0"/>
              </a:rPr>
              <a:t>Sup</a:t>
            </a:r>
            <a:r>
              <a:rPr lang="it-IT" altLang="it-IT" sz="900" dirty="0">
                <a:latin typeface="Arial" charset="0"/>
              </a:rPr>
              <a:t>. lorda         3.330 mq ca. </a:t>
            </a:r>
            <a:endParaRPr lang="it-IT" altLang="it-IT" sz="900" dirty="0">
              <a:solidFill>
                <a:srgbClr val="FF0000"/>
              </a:solidFill>
              <a:latin typeface="Arial" charset="0"/>
            </a:endParaRPr>
          </a:p>
        </p:txBody>
      </p:sp>
      <p:sp>
        <p:nvSpPr>
          <p:cNvPr id="115" name="Rettangolo 114"/>
          <p:cNvSpPr/>
          <p:nvPr/>
        </p:nvSpPr>
        <p:spPr bwMode="auto">
          <a:xfrm>
            <a:off x="5232400" y="4225925"/>
            <a:ext cx="287338" cy="12065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900"/>
          </a:p>
        </p:txBody>
      </p:sp>
      <p:sp>
        <p:nvSpPr>
          <p:cNvPr id="38936" name="CasellaDiTesto 110"/>
          <p:cNvSpPr txBox="1">
            <a:spLocks noChangeArrowheads="1"/>
          </p:cNvSpPr>
          <p:nvPr/>
        </p:nvSpPr>
        <p:spPr bwMode="auto">
          <a:xfrm>
            <a:off x="5481638" y="4173538"/>
            <a:ext cx="151195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it-IT" sz="900" dirty="0" err="1">
                <a:latin typeface="Arial" charset="0"/>
              </a:rPr>
              <a:t>Sup</a:t>
            </a:r>
            <a:r>
              <a:rPr lang="it-IT" altLang="it-IT" sz="900" dirty="0">
                <a:latin typeface="Arial" charset="0"/>
              </a:rPr>
              <a:t>. territoriale 7.420 mq </a:t>
            </a:r>
            <a:endParaRPr lang="it-IT" altLang="it-IT" sz="900" dirty="0">
              <a:solidFill>
                <a:srgbClr val="FF0000"/>
              </a:solidFill>
              <a:latin typeface="Arial" charset="0"/>
            </a:endParaRPr>
          </a:p>
        </p:txBody>
      </p:sp>
      <p:sp>
        <p:nvSpPr>
          <p:cNvPr id="117" name="Figura a mano libera 116"/>
          <p:cNvSpPr/>
          <p:nvPr/>
        </p:nvSpPr>
        <p:spPr bwMode="auto">
          <a:xfrm>
            <a:off x="5132388" y="4568825"/>
            <a:ext cx="2374900" cy="1588"/>
          </a:xfrm>
          <a:custGeom>
            <a:avLst/>
            <a:gdLst>
              <a:gd name="connsiteX0" fmla="*/ 0 w 2370967"/>
              <a:gd name="connsiteY0" fmla="*/ 8092 h 8092"/>
              <a:gd name="connsiteX1" fmla="*/ 2370967 w 2370967"/>
              <a:gd name="connsiteY1" fmla="*/ 0 h 8092"/>
              <a:gd name="connsiteX0" fmla="*/ 0 w 10047"/>
              <a:gd name="connsiteY0" fmla="*/ 0 h 10797"/>
              <a:gd name="connsiteX1" fmla="*/ 10047 w 10047"/>
              <a:gd name="connsiteY1" fmla="*/ 10797 h 10797"/>
              <a:gd name="connsiteX0" fmla="*/ 0 w 9964"/>
              <a:gd name="connsiteY0" fmla="*/ 0 h 7331"/>
              <a:gd name="connsiteX1" fmla="*/ 9964 w 9964"/>
              <a:gd name="connsiteY1" fmla="*/ 7331 h 7331"/>
              <a:gd name="connsiteX0" fmla="*/ 0 w 10036"/>
              <a:gd name="connsiteY0" fmla="*/ 0 h 10000"/>
              <a:gd name="connsiteX1" fmla="*/ 10036 w 10036"/>
              <a:gd name="connsiteY1" fmla="*/ 10000 h 10000"/>
              <a:gd name="connsiteX0" fmla="*/ 0 w 10064"/>
              <a:gd name="connsiteY0" fmla="*/ 24281 h 24281"/>
              <a:gd name="connsiteX1" fmla="*/ 10064 w 10064"/>
              <a:gd name="connsiteY1" fmla="*/ 0 h 24281"/>
              <a:gd name="connsiteX0" fmla="*/ 0 w 10051"/>
              <a:gd name="connsiteY0" fmla="*/ 0 h 2018"/>
              <a:gd name="connsiteX1" fmla="*/ 10051 w 10051"/>
              <a:gd name="connsiteY1" fmla="*/ 2018 h 2018"/>
            </a:gdLst>
            <a:ahLst/>
            <a:cxnLst>
              <a:cxn ang="0">
                <a:pos x="connsiteX0" y="connsiteY0"/>
              </a:cxn>
              <a:cxn ang="0">
                <a:pos x="connsiteX1" y="connsiteY1"/>
              </a:cxn>
            </a:cxnLst>
            <a:rect l="l" t="t" r="r" b="b"/>
            <a:pathLst>
              <a:path w="10051" h="2018">
                <a:moveTo>
                  <a:pt x="0" y="0"/>
                </a:moveTo>
                <a:lnTo>
                  <a:pt x="10051" y="2018"/>
                </a:lnTo>
              </a:path>
            </a:pathLst>
          </a:cu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t-IT" sz="900"/>
          </a:p>
        </p:txBody>
      </p:sp>
      <p:sp>
        <p:nvSpPr>
          <p:cNvPr id="118" name="Figura a mano libera 117"/>
          <p:cNvSpPr/>
          <p:nvPr/>
        </p:nvSpPr>
        <p:spPr bwMode="auto">
          <a:xfrm>
            <a:off x="5133975" y="4167188"/>
            <a:ext cx="2373313" cy="1587"/>
          </a:xfrm>
          <a:custGeom>
            <a:avLst/>
            <a:gdLst>
              <a:gd name="connsiteX0" fmla="*/ 0 w 2370967"/>
              <a:gd name="connsiteY0" fmla="*/ 8092 h 8092"/>
              <a:gd name="connsiteX1" fmla="*/ 2370967 w 2370967"/>
              <a:gd name="connsiteY1" fmla="*/ 0 h 8092"/>
              <a:gd name="connsiteX0" fmla="*/ 0 w 10047"/>
              <a:gd name="connsiteY0" fmla="*/ 0 h 10797"/>
              <a:gd name="connsiteX1" fmla="*/ 10047 w 10047"/>
              <a:gd name="connsiteY1" fmla="*/ 10797 h 10797"/>
              <a:gd name="connsiteX0" fmla="*/ 0 w 9964"/>
              <a:gd name="connsiteY0" fmla="*/ 0 h 7331"/>
              <a:gd name="connsiteX1" fmla="*/ 9964 w 9964"/>
              <a:gd name="connsiteY1" fmla="*/ 7331 h 7331"/>
              <a:gd name="connsiteX0" fmla="*/ 0 w 10036"/>
              <a:gd name="connsiteY0" fmla="*/ 0 h 10000"/>
              <a:gd name="connsiteX1" fmla="*/ 10036 w 10036"/>
              <a:gd name="connsiteY1" fmla="*/ 10000 h 10000"/>
              <a:gd name="connsiteX0" fmla="*/ 0 w 10064"/>
              <a:gd name="connsiteY0" fmla="*/ 24281 h 24281"/>
              <a:gd name="connsiteX1" fmla="*/ 10064 w 10064"/>
              <a:gd name="connsiteY1" fmla="*/ 0 h 24281"/>
              <a:gd name="connsiteX0" fmla="*/ 0 w 10051"/>
              <a:gd name="connsiteY0" fmla="*/ 0 h 2018"/>
              <a:gd name="connsiteX1" fmla="*/ 10051 w 10051"/>
              <a:gd name="connsiteY1" fmla="*/ 2018 h 2018"/>
            </a:gdLst>
            <a:ahLst/>
            <a:cxnLst>
              <a:cxn ang="0">
                <a:pos x="connsiteX0" y="connsiteY0"/>
              </a:cxn>
              <a:cxn ang="0">
                <a:pos x="connsiteX1" y="connsiteY1"/>
              </a:cxn>
            </a:cxnLst>
            <a:rect l="l" t="t" r="r" b="b"/>
            <a:pathLst>
              <a:path w="10051" h="2018">
                <a:moveTo>
                  <a:pt x="0" y="0"/>
                </a:moveTo>
                <a:lnTo>
                  <a:pt x="10051" y="2018"/>
                </a:lnTo>
              </a:path>
            </a:pathLst>
          </a:cu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t-IT" sz="900"/>
          </a:p>
        </p:txBody>
      </p:sp>
      <p:sp>
        <p:nvSpPr>
          <p:cNvPr id="38939" name="CasellaDiTesto 105"/>
          <p:cNvSpPr txBox="1">
            <a:spLocks noChangeArrowheads="1"/>
          </p:cNvSpPr>
          <p:nvPr/>
        </p:nvSpPr>
        <p:spPr bwMode="auto">
          <a:xfrm>
            <a:off x="5214938" y="3732213"/>
            <a:ext cx="2239716"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it-IT" sz="900" dirty="0">
                <a:latin typeface="Arial" charset="0"/>
              </a:rPr>
              <a:t>DEMANIO STORICO-ARTISTICO &gt; NO</a:t>
            </a:r>
          </a:p>
        </p:txBody>
      </p:sp>
      <p:sp>
        <p:nvSpPr>
          <p:cNvPr id="121" name="Figura a mano libera 120"/>
          <p:cNvSpPr/>
          <p:nvPr/>
        </p:nvSpPr>
        <p:spPr bwMode="auto">
          <a:xfrm>
            <a:off x="5129213" y="3738563"/>
            <a:ext cx="2373312" cy="1587"/>
          </a:xfrm>
          <a:custGeom>
            <a:avLst/>
            <a:gdLst>
              <a:gd name="connsiteX0" fmla="*/ 0 w 2370967"/>
              <a:gd name="connsiteY0" fmla="*/ 8092 h 8092"/>
              <a:gd name="connsiteX1" fmla="*/ 2370967 w 2370967"/>
              <a:gd name="connsiteY1" fmla="*/ 0 h 8092"/>
              <a:gd name="connsiteX0" fmla="*/ 0 w 10047"/>
              <a:gd name="connsiteY0" fmla="*/ 0 h 10797"/>
              <a:gd name="connsiteX1" fmla="*/ 10047 w 10047"/>
              <a:gd name="connsiteY1" fmla="*/ 10797 h 10797"/>
              <a:gd name="connsiteX0" fmla="*/ 0 w 9964"/>
              <a:gd name="connsiteY0" fmla="*/ 0 h 7331"/>
              <a:gd name="connsiteX1" fmla="*/ 9964 w 9964"/>
              <a:gd name="connsiteY1" fmla="*/ 7331 h 7331"/>
              <a:gd name="connsiteX0" fmla="*/ 0 w 10036"/>
              <a:gd name="connsiteY0" fmla="*/ 0 h 10000"/>
              <a:gd name="connsiteX1" fmla="*/ 10036 w 10036"/>
              <a:gd name="connsiteY1" fmla="*/ 10000 h 10000"/>
              <a:gd name="connsiteX0" fmla="*/ 0 w 10064"/>
              <a:gd name="connsiteY0" fmla="*/ 24281 h 24281"/>
              <a:gd name="connsiteX1" fmla="*/ 10064 w 10064"/>
              <a:gd name="connsiteY1" fmla="*/ 0 h 24281"/>
              <a:gd name="connsiteX0" fmla="*/ 0 w 10051"/>
              <a:gd name="connsiteY0" fmla="*/ 0 h 2018"/>
              <a:gd name="connsiteX1" fmla="*/ 10051 w 10051"/>
              <a:gd name="connsiteY1" fmla="*/ 2018 h 2018"/>
            </a:gdLst>
            <a:ahLst/>
            <a:cxnLst>
              <a:cxn ang="0">
                <a:pos x="connsiteX0" y="connsiteY0"/>
              </a:cxn>
              <a:cxn ang="0">
                <a:pos x="connsiteX1" y="connsiteY1"/>
              </a:cxn>
            </a:cxnLst>
            <a:rect l="l" t="t" r="r" b="b"/>
            <a:pathLst>
              <a:path w="10051" h="2018">
                <a:moveTo>
                  <a:pt x="0" y="0"/>
                </a:moveTo>
                <a:lnTo>
                  <a:pt x="10051" y="2018"/>
                </a:lnTo>
              </a:path>
            </a:pathLst>
          </a:cu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t-IT" sz="900"/>
          </a:p>
        </p:txBody>
      </p:sp>
      <p:sp>
        <p:nvSpPr>
          <p:cNvPr id="38941" name="CasellaDiTesto 101"/>
          <p:cNvSpPr txBox="1">
            <a:spLocks noChangeArrowheads="1"/>
          </p:cNvSpPr>
          <p:nvPr/>
        </p:nvSpPr>
        <p:spPr bwMode="auto">
          <a:xfrm>
            <a:off x="565150" y="1649413"/>
            <a:ext cx="4464050" cy="2446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ct val="0"/>
              </a:spcBef>
              <a:buFontTx/>
              <a:buNone/>
            </a:pPr>
            <a:r>
              <a:rPr lang="it-IT" altLang="it-IT" sz="900" b="1" dirty="0">
                <a:latin typeface="Arial" charset="0"/>
              </a:rPr>
              <a:t>BENE DELLO STATO</a:t>
            </a:r>
          </a:p>
          <a:p>
            <a:pPr algn="just" eaLnBrk="1" hangingPunct="1">
              <a:spcBef>
                <a:spcPct val="0"/>
              </a:spcBef>
              <a:buFontTx/>
              <a:buNone/>
            </a:pPr>
            <a:endParaRPr lang="it-IT" altLang="it-IT" sz="900" b="1" dirty="0">
              <a:latin typeface="Arial" charset="0"/>
            </a:endParaRPr>
          </a:p>
          <a:p>
            <a:pPr algn="just" eaLnBrk="1" hangingPunct="1">
              <a:spcBef>
                <a:spcPct val="0"/>
              </a:spcBef>
              <a:buNone/>
            </a:pPr>
            <a:r>
              <a:rPr lang="it-IT" altLang="it-IT" sz="900" dirty="0">
                <a:latin typeface="Arial" panose="020B0604020202020204" pitchFamily="34" charset="0"/>
                <a:ea typeface="Dotum" pitchFamily="34" charset="-127"/>
                <a:cs typeface="Arial" panose="020B0604020202020204" pitchFamily="34" charset="0"/>
              </a:rPr>
              <a:t>Il compendio è situato nella parte meridionale dell’isola di Lido di Venezia, in località Alberoni. E’ raggiungibile via terra da Via della Droma e via acqua dal Canal </a:t>
            </a:r>
            <a:r>
              <a:rPr lang="it-IT" altLang="it-IT" sz="900" dirty="0" err="1">
                <a:latin typeface="Arial" panose="020B0604020202020204" pitchFamily="34" charset="0"/>
                <a:ea typeface="Dotum" pitchFamily="34" charset="-127"/>
                <a:cs typeface="Arial" panose="020B0604020202020204" pitchFamily="34" charset="0"/>
              </a:rPr>
              <a:t>Lemento</a:t>
            </a:r>
            <a:r>
              <a:rPr lang="it-IT" altLang="it-IT" sz="900" dirty="0">
                <a:latin typeface="Arial" panose="020B0604020202020204" pitchFamily="34" charset="0"/>
                <a:ea typeface="Dotum" pitchFamily="34" charset="-127"/>
                <a:cs typeface="Arial" panose="020B0604020202020204" pitchFamily="34" charset="0"/>
              </a:rPr>
              <a:t> che ne costeggia una larga parte sul versate occidentale del lotto. Si inserisce in un contesto paesaggistico di rilievo, attorniata da spiagge, un’oasi naturalistica e note strutture legate al turismo e al tempo libero.</a:t>
            </a:r>
          </a:p>
          <a:p>
            <a:pPr algn="just" eaLnBrk="1" hangingPunct="1">
              <a:spcBef>
                <a:spcPct val="0"/>
              </a:spcBef>
              <a:buNone/>
            </a:pPr>
            <a:endParaRPr lang="it-IT" altLang="it-IT" sz="900" dirty="0">
              <a:latin typeface="Arial" panose="020B0604020202020204" pitchFamily="34" charset="0"/>
              <a:ea typeface="Dotum" pitchFamily="34" charset="-127"/>
              <a:cs typeface="Arial" panose="020B0604020202020204" pitchFamily="34" charset="0"/>
            </a:endParaRPr>
          </a:p>
          <a:p>
            <a:pPr algn="just" eaLnBrk="1" hangingPunct="1">
              <a:spcBef>
                <a:spcPct val="0"/>
              </a:spcBef>
              <a:buNone/>
            </a:pPr>
            <a:r>
              <a:rPr lang="it-IT" altLang="it-IT" sz="900" dirty="0">
                <a:latin typeface="Arial" panose="020B0604020202020204" pitchFamily="34" charset="0"/>
                <a:ea typeface="Dotum" pitchFamily="34" charset="-127"/>
                <a:cs typeface="Arial" panose="020B0604020202020204" pitchFamily="34" charset="0"/>
              </a:rPr>
              <a:t>La costruzione dell’immobile è iniziata nel 1950 e ultimata nel 1957 a seguito di numerose modifiche e rimaneggiamenti della sagoma. Attualmente è sviluppato su più livelli per una superficie coperta pari a 1.360 mq circa, una superficie lorda pari a 3.330 mq circa, su un lotto di estensione pari a 7.420 mq.</a:t>
            </a:r>
          </a:p>
          <a:p>
            <a:pPr algn="just" eaLnBrk="1" hangingPunct="1">
              <a:spcBef>
                <a:spcPct val="0"/>
              </a:spcBef>
              <a:buNone/>
            </a:pPr>
            <a:endParaRPr lang="it-IT" altLang="it-IT" sz="900" dirty="0">
              <a:latin typeface="Arial" panose="020B0604020202020204" pitchFamily="34" charset="0"/>
              <a:ea typeface="Dotum" pitchFamily="34" charset="-127"/>
              <a:cs typeface="Arial" panose="020B0604020202020204" pitchFamily="34" charset="0"/>
            </a:endParaRPr>
          </a:p>
          <a:p>
            <a:pPr algn="just" eaLnBrk="1" hangingPunct="1">
              <a:spcBef>
                <a:spcPct val="0"/>
              </a:spcBef>
              <a:buNone/>
            </a:pPr>
            <a:r>
              <a:rPr lang="it-IT" altLang="it-IT" sz="900" b="1" dirty="0">
                <a:latin typeface="Arial" panose="020B0604020202020204" pitchFamily="34" charset="0"/>
                <a:ea typeface="Dotum" pitchFamily="34" charset="-127"/>
                <a:cs typeface="Arial" panose="020B0604020202020204" pitchFamily="34" charset="0"/>
              </a:rPr>
              <a:t>La rappresentazione catastale attuale, fatta salva la sagoma complessiva del bene, non è totalmente conforme allo stato dei luoghi, limitatamente al fatto che il piano seminterrato è già compreso nel piano terra (presumibilmente dovuto ad un equivoco di carattere catastale). </a:t>
            </a:r>
          </a:p>
        </p:txBody>
      </p:sp>
      <p:sp>
        <p:nvSpPr>
          <p:cNvPr id="194" name="Rettangolo 193"/>
          <p:cNvSpPr/>
          <p:nvPr/>
        </p:nvSpPr>
        <p:spPr bwMode="auto">
          <a:xfrm>
            <a:off x="560388" y="1631950"/>
            <a:ext cx="4468812" cy="4498975"/>
          </a:xfrm>
          <a:prstGeom prst="rect">
            <a:avLst/>
          </a:prstGeom>
          <a:no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endParaRPr lang="it-IT" sz="900" dirty="0"/>
          </a:p>
        </p:txBody>
      </p:sp>
      <p:sp>
        <p:nvSpPr>
          <p:cNvPr id="38943" name="CasellaDiTesto 93"/>
          <p:cNvSpPr txBox="1">
            <a:spLocks noChangeArrowheads="1"/>
          </p:cNvSpPr>
          <p:nvPr/>
        </p:nvSpPr>
        <p:spPr bwMode="auto">
          <a:xfrm>
            <a:off x="2835275" y="4246563"/>
            <a:ext cx="23241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it-IT" sz="900">
                <a:latin typeface="Arial" charset="0"/>
              </a:rPr>
              <a:t>DATI CATASTALI</a:t>
            </a:r>
          </a:p>
        </p:txBody>
      </p:sp>
      <p:grpSp>
        <p:nvGrpSpPr>
          <p:cNvPr id="38944" name="Gruppo 18"/>
          <p:cNvGrpSpPr>
            <a:grpSpLocks/>
          </p:cNvGrpSpPr>
          <p:nvPr/>
        </p:nvGrpSpPr>
        <p:grpSpPr bwMode="auto">
          <a:xfrm>
            <a:off x="2532063" y="5716588"/>
            <a:ext cx="258762" cy="373062"/>
            <a:chOff x="2748307" y="4308040"/>
            <a:chExt cx="258404" cy="374367"/>
          </a:xfrm>
        </p:grpSpPr>
        <p:cxnSp>
          <p:nvCxnSpPr>
            <p:cNvPr id="199" name="Connettore 2 198"/>
            <p:cNvCxnSpPr/>
            <p:nvPr/>
          </p:nvCxnSpPr>
          <p:spPr>
            <a:xfrm rot="16200000" flipV="1">
              <a:off x="2773945" y="4574880"/>
              <a:ext cx="213469" cy="1586"/>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963" name="CasellaDiTesto 20"/>
            <p:cNvSpPr txBox="1">
              <a:spLocks noChangeArrowheads="1"/>
            </p:cNvSpPr>
            <p:nvPr/>
          </p:nvSpPr>
          <p:spPr bwMode="auto">
            <a:xfrm>
              <a:off x="2748307" y="4308040"/>
              <a:ext cx="2584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it-IT" sz="800" b="1">
                  <a:solidFill>
                    <a:srgbClr val="000000"/>
                  </a:solidFill>
                  <a:latin typeface="Arial" charset="0"/>
                </a:rPr>
                <a:t>N</a:t>
              </a:r>
            </a:p>
          </p:txBody>
        </p:sp>
      </p:grpSp>
      <p:sp>
        <p:nvSpPr>
          <p:cNvPr id="201" name="Figura a mano libera 200"/>
          <p:cNvSpPr/>
          <p:nvPr/>
        </p:nvSpPr>
        <p:spPr bwMode="auto">
          <a:xfrm>
            <a:off x="2936875" y="5949950"/>
            <a:ext cx="347663" cy="0"/>
          </a:xfrm>
          <a:custGeom>
            <a:avLst/>
            <a:gdLst>
              <a:gd name="connsiteX0" fmla="*/ 0 w 347958"/>
              <a:gd name="connsiteY0" fmla="*/ 0 h 0"/>
              <a:gd name="connsiteX1" fmla="*/ 0 w 347958"/>
              <a:gd name="connsiteY1" fmla="*/ 0 h 0"/>
              <a:gd name="connsiteX2" fmla="*/ 347958 w 347958"/>
              <a:gd name="connsiteY2" fmla="*/ 0 h 0"/>
            </a:gdLst>
            <a:ahLst/>
            <a:cxnLst>
              <a:cxn ang="0">
                <a:pos x="connsiteX0" y="connsiteY0"/>
              </a:cxn>
              <a:cxn ang="0">
                <a:pos x="connsiteX1" y="connsiteY1"/>
              </a:cxn>
              <a:cxn ang="0">
                <a:pos x="connsiteX2" y="connsiteY2"/>
              </a:cxn>
            </a:cxnLst>
            <a:rect l="l" t="t" r="r" b="b"/>
            <a:pathLst>
              <a:path w="347958">
                <a:moveTo>
                  <a:pt x="0" y="0"/>
                </a:moveTo>
                <a:lnTo>
                  <a:pt x="0" y="0"/>
                </a:lnTo>
                <a:lnTo>
                  <a:pt x="347958" y="0"/>
                </a:lnTo>
              </a:path>
            </a:pathLst>
          </a:cu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38946" name="CasellaDiTesto 119"/>
          <p:cNvSpPr txBox="1">
            <a:spLocks noChangeArrowheads="1"/>
          </p:cNvSpPr>
          <p:nvPr/>
        </p:nvSpPr>
        <p:spPr bwMode="auto">
          <a:xfrm>
            <a:off x="3279775" y="5822950"/>
            <a:ext cx="10668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it-IT" sz="800" i="1">
                <a:latin typeface="Arial" charset="0"/>
              </a:rPr>
              <a:t>Perimetro proprietà</a:t>
            </a:r>
          </a:p>
        </p:txBody>
      </p:sp>
      <p:sp>
        <p:nvSpPr>
          <p:cNvPr id="38947" name="Rettangolo 222"/>
          <p:cNvSpPr>
            <a:spLocks noChangeArrowheads="1"/>
          </p:cNvSpPr>
          <p:nvPr/>
        </p:nvSpPr>
        <p:spPr bwMode="auto">
          <a:xfrm>
            <a:off x="2835275" y="4483100"/>
            <a:ext cx="2170113" cy="1304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it-IT" sz="900" dirty="0">
                <a:latin typeface="Arial" charset="0"/>
              </a:rPr>
              <a:t>Comune di Venezia</a:t>
            </a:r>
            <a:endParaRPr lang="it-IT" altLang="it-IT" sz="900" dirty="0">
              <a:solidFill>
                <a:srgbClr val="FF0000"/>
              </a:solidFill>
              <a:latin typeface="Arial" charset="0"/>
            </a:endParaRPr>
          </a:p>
          <a:p>
            <a:pPr algn="just" eaLnBrk="1" hangingPunct="1">
              <a:buClr>
                <a:srgbClr val="D6CAC3"/>
              </a:buClr>
              <a:buSzPct val="100000"/>
              <a:buNone/>
            </a:pPr>
            <a:r>
              <a:rPr lang="it-IT" altLang="it-IT" sz="900" dirty="0">
                <a:latin typeface="Arial" panose="020B0604020202020204" pitchFamily="34" charset="0"/>
                <a:ea typeface="Dotum" pitchFamily="34" charset="-127"/>
                <a:cs typeface="Arial" panose="020B0604020202020204" pitchFamily="34" charset="0"/>
              </a:rPr>
              <a:t>NCT: sez. A, </a:t>
            </a:r>
            <a:r>
              <a:rPr lang="it-IT" altLang="it-IT" sz="900" dirty="0" err="1">
                <a:latin typeface="Arial" panose="020B0604020202020204" pitchFamily="34" charset="0"/>
                <a:ea typeface="Dotum" pitchFamily="34" charset="-127"/>
                <a:cs typeface="Arial" panose="020B0604020202020204" pitchFamily="34" charset="0"/>
              </a:rPr>
              <a:t>fg</a:t>
            </a:r>
            <a:r>
              <a:rPr lang="it-IT" altLang="it-IT" sz="900" dirty="0">
                <a:latin typeface="Arial" panose="020B0604020202020204" pitchFamily="34" charset="0"/>
                <a:ea typeface="Dotum" pitchFamily="34" charset="-127"/>
                <a:cs typeface="Arial" panose="020B0604020202020204" pitchFamily="34" charset="0"/>
              </a:rPr>
              <a:t>. 44, </a:t>
            </a:r>
            <a:r>
              <a:rPr lang="it-IT" altLang="it-IT" sz="900" dirty="0" err="1">
                <a:latin typeface="Arial" panose="020B0604020202020204" pitchFamily="34" charset="0"/>
                <a:ea typeface="Dotum" pitchFamily="34" charset="-127"/>
                <a:cs typeface="Arial" panose="020B0604020202020204" pitchFamily="34" charset="0"/>
              </a:rPr>
              <a:t>p.lla</a:t>
            </a:r>
            <a:r>
              <a:rPr lang="it-IT" altLang="it-IT" sz="900" dirty="0">
                <a:latin typeface="Arial" panose="020B0604020202020204" pitchFamily="34" charset="0"/>
                <a:ea typeface="Dotum" pitchFamily="34" charset="-127"/>
                <a:cs typeface="Arial" panose="020B0604020202020204" pitchFamily="34" charset="0"/>
              </a:rPr>
              <a:t> 93, ente urbano, </a:t>
            </a:r>
            <a:r>
              <a:rPr lang="it-IT" altLang="it-IT" sz="900" dirty="0" err="1">
                <a:latin typeface="Arial" panose="020B0604020202020204" pitchFamily="34" charset="0"/>
                <a:ea typeface="Dotum" pitchFamily="34" charset="-127"/>
                <a:cs typeface="Arial" panose="020B0604020202020204" pitchFamily="34" charset="0"/>
              </a:rPr>
              <a:t>sup</a:t>
            </a:r>
            <a:r>
              <a:rPr lang="it-IT" altLang="it-IT" sz="900" dirty="0">
                <a:latin typeface="Arial" panose="020B0604020202020204" pitchFamily="34" charset="0"/>
                <a:ea typeface="Dotum" pitchFamily="34" charset="-127"/>
                <a:cs typeface="Arial" panose="020B0604020202020204" pitchFamily="34" charset="0"/>
              </a:rPr>
              <a:t>. </a:t>
            </a:r>
            <a:r>
              <a:rPr lang="it-IT" altLang="it-IT" sz="900" dirty="0" err="1">
                <a:latin typeface="Arial" panose="020B0604020202020204" pitchFamily="34" charset="0"/>
                <a:ea typeface="Dotum" pitchFamily="34" charset="-127"/>
                <a:cs typeface="Arial" panose="020B0604020202020204" pitchFamily="34" charset="0"/>
              </a:rPr>
              <a:t>cat</a:t>
            </a:r>
            <a:r>
              <a:rPr lang="it-IT" altLang="it-IT" sz="900" dirty="0">
                <a:latin typeface="Arial" panose="020B0604020202020204" pitchFamily="34" charset="0"/>
                <a:ea typeface="Dotum" pitchFamily="34" charset="-127"/>
                <a:cs typeface="Arial" panose="020B0604020202020204" pitchFamily="34" charset="0"/>
              </a:rPr>
              <a:t>. 7.420 mq.   </a:t>
            </a:r>
          </a:p>
          <a:p>
            <a:pPr algn="just" eaLnBrk="1" hangingPunct="1">
              <a:spcBef>
                <a:spcPts val="600"/>
              </a:spcBef>
              <a:buNone/>
            </a:pPr>
            <a:r>
              <a:rPr lang="it-IT" altLang="it-IT" sz="900" dirty="0">
                <a:latin typeface="Arial" charset="0"/>
              </a:rPr>
              <a:t>NCEU: </a:t>
            </a:r>
            <a:r>
              <a:rPr lang="it-IT" altLang="it-IT" sz="900" dirty="0" err="1">
                <a:latin typeface="Arial" panose="020B0604020202020204" pitchFamily="34" charset="0"/>
                <a:ea typeface="Dotum" pitchFamily="34" charset="-127"/>
                <a:cs typeface="Arial" panose="020B0604020202020204" pitchFamily="34" charset="0"/>
              </a:rPr>
              <a:t>Fg</a:t>
            </a:r>
            <a:r>
              <a:rPr lang="it-IT" altLang="it-IT" sz="900" dirty="0">
                <a:latin typeface="Arial" panose="020B0604020202020204" pitchFamily="34" charset="0"/>
                <a:ea typeface="Dotum" pitchFamily="34" charset="-127"/>
                <a:cs typeface="Arial" panose="020B0604020202020204" pitchFamily="34" charset="0"/>
              </a:rPr>
              <a:t>. 44, </a:t>
            </a:r>
            <a:r>
              <a:rPr lang="it-IT" altLang="it-IT" sz="900" dirty="0" err="1">
                <a:latin typeface="Arial" panose="020B0604020202020204" pitchFamily="34" charset="0"/>
                <a:ea typeface="Dotum" pitchFamily="34" charset="-127"/>
                <a:cs typeface="Arial" panose="020B0604020202020204" pitchFamily="34" charset="0"/>
              </a:rPr>
              <a:t>p.lla</a:t>
            </a:r>
            <a:r>
              <a:rPr lang="it-IT" altLang="it-IT" sz="900" dirty="0">
                <a:latin typeface="Arial" panose="020B0604020202020204" pitchFamily="34" charset="0"/>
                <a:ea typeface="Dotum" pitchFamily="34" charset="-127"/>
                <a:cs typeface="Arial" panose="020B0604020202020204" pitchFamily="34" charset="0"/>
              </a:rPr>
              <a:t> 93, sub. 1, </a:t>
            </a:r>
            <a:r>
              <a:rPr lang="it-IT" altLang="it-IT" sz="900" dirty="0" err="1">
                <a:latin typeface="Arial" panose="020B0604020202020204" pitchFamily="34" charset="0"/>
                <a:ea typeface="Dotum" pitchFamily="34" charset="-127"/>
                <a:cs typeface="Arial" panose="020B0604020202020204" pitchFamily="34" charset="0"/>
              </a:rPr>
              <a:t>cat</a:t>
            </a:r>
            <a:r>
              <a:rPr lang="it-IT" altLang="it-IT" sz="900" dirty="0">
                <a:latin typeface="Arial" panose="020B0604020202020204" pitchFamily="34" charset="0"/>
                <a:ea typeface="Dotum" pitchFamily="34" charset="-127"/>
                <a:cs typeface="Arial" panose="020B0604020202020204" pitchFamily="34" charset="0"/>
              </a:rPr>
              <a:t>. B/1, cl. 3, cons. 13.229 mc, </a:t>
            </a:r>
            <a:r>
              <a:rPr lang="it-IT" altLang="it-IT" sz="900" dirty="0" err="1">
                <a:latin typeface="Arial" panose="020B0604020202020204" pitchFamily="34" charset="0"/>
                <a:ea typeface="Dotum" pitchFamily="34" charset="-127"/>
                <a:cs typeface="Arial" panose="020B0604020202020204" pitchFamily="34" charset="0"/>
              </a:rPr>
              <a:t>sup</a:t>
            </a:r>
            <a:r>
              <a:rPr lang="it-IT" altLang="it-IT" sz="900" dirty="0">
                <a:latin typeface="Arial" panose="020B0604020202020204" pitchFamily="34" charset="0"/>
                <a:ea typeface="Dotum" pitchFamily="34" charset="-127"/>
                <a:cs typeface="Arial" panose="020B0604020202020204" pitchFamily="34" charset="0"/>
              </a:rPr>
              <a:t>. </a:t>
            </a:r>
            <a:r>
              <a:rPr lang="it-IT" altLang="it-IT" sz="900" dirty="0" err="1">
                <a:latin typeface="Arial" panose="020B0604020202020204" pitchFamily="34" charset="0"/>
                <a:ea typeface="Dotum" pitchFamily="34" charset="-127"/>
                <a:cs typeface="Arial" panose="020B0604020202020204" pitchFamily="34" charset="0"/>
              </a:rPr>
              <a:t>cat</a:t>
            </a:r>
            <a:r>
              <a:rPr lang="it-IT" altLang="it-IT" sz="900" dirty="0">
                <a:latin typeface="Arial" panose="020B0604020202020204" pitchFamily="34" charset="0"/>
                <a:ea typeface="Dotum" pitchFamily="34" charset="-127"/>
                <a:cs typeface="Arial" panose="020B0604020202020204" pitchFamily="34" charset="0"/>
              </a:rPr>
              <a:t>. 3.577 mq, rendita 23.229.46 €</a:t>
            </a:r>
          </a:p>
          <a:p>
            <a:pPr eaLnBrk="1" hangingPunct="1">
              <a:spcBef>
                <a:spcPct val="0"/>
              </a:spcBef>
              <a:buNone/>
            </a:pPr>
            <a:endParaRPr lang="it-IT" altLang="it-IT" sz="900" dirty="0">
              <a:solidFill>
                <a:srgbClr val="FF0000"/>
              </a:solidFill>
              <a:latin typeface="Arial" charset="0"/>
            </a:endParaRPr>
          </a:p>
          <a:p>
            <a:pPr eaLnBrk="1" hangingPunct="1">
              <a:spcBef>
                <a:spcPct val="0"/>
              </a:spcBef>
              <a:buFontTx/>
              <a:buNone/>
            </a:pPr>
            <a:endParaRPr lang="it-IT" altLang="it-IT" sz="900" dirty="0">
              <a:latin typeface="Arial" charset="0"/>
            </a:endParaRPr>
          </a:p>
        </p:txBody>
      </p:sp>
      <p:sp>
        <p:nvSpPr>
          <p:cNvPr id="48" name="Segnaposto numero diapositiva 2"/>
          <p:cNvSpPr>
            <a:spLocks noGrp="1"/>
          </p:cNvSpPr>
          <p:nvPr>
            <p:ph type="sldNum" sz="quarter" idx="10"/>
          </p:nvPr>
        </p:nvSpPr>
        <p:spPr>
          <a:xfrm>
            <a:off x="7099300" y="6399213"/>
            <a:ext cx="2311400" cy="365125"/>
          </a:xfrm>
        </p:spPr>
        <p:txBody>
          <a:bodyPr/>
          <a:lstStyle/>
          <a:p>
            <a:pPr>
              <a:defRPr/>
            </a:pPr>
            <a:fld id="{95E82E84-58B0-4BC1-9588-3FEFE64775A7}" type="slidenum">
              <a:rPr lang="it-IT" smtClean="0"/>
              <a:pPr>
                <a:defRPr/>
              </a:pPr>
              <a:t>17</a:t>
            </a:fld>
            <a:endParaRPr lang="it-IT" dirty="0"/>
          </a:p>
        </p:txBody>
      </p:sp>
      <p:pic>
        <p:nvPicPr>
          <p:cNvPr id="2" name="Immagine 1">
            <a:extLst>
              <a:ext uri="{FF2B5EF4-FFF2-40B4-BE49-F238E27FC236}">
                <a16:creationId xmlns:a16="http://schemas.microsoft.com/office/drawing/2014/main" id="{5A530AB7-CAA1-9444-3831-24A5902F4CDD}"/>
              </a:ext>
            </a:extLst>
          </p:cNvPr>
          <p:cNvPicPr>
            <a:picLocks noChangeAspect="1"/>
          </p:cNvPicPr>
          <p:nvPr/>
        </p:nvPicPr>
        <p:blipFill>
          <a:blip r:embed="rId2"/>
          <a:stretch>
            <a:fillRect/>
          </a:stretch>
        </p:blipFill>
        <p:spPr>
          <a:xfrm>
            <a:off x="592210" y="4342970"/>
            <a:ext cx="2005733" cy="1795030"/>
          </a:xfrm>
          <a:prstGeom prst="rect">
            <a:avLst/>
          </a:prstGeom>
          <a:ln w="3175">
            <a:solidFill>
              <a:schemeClr val="tx1"/>
            </a:solidFill>
          </a:ln>
        </p:spPr>
      </p:pic>
      <p:sp>
        <p:nvSpPr>
          <p:cNvPr id="3" name="Figura a mano libera: forma 2">
            <a:extLst>
              <a:ext uri="{FF2B5EF4-FFF2-40B4-BE49-F238E27FC236}">
                <a16:creationId xmlns:a16="http://schemas.microsoft.com/office/drawing/2014/main" id="{CF7A585A-D9A3-0946-9553-9A9D07154926}"/>
              </a:ext>
            </a:extLst>
          </p:cNvPr>
          <p:cNvSpPr/>
          <p:nvPr/>
        </p:nvSpPr>
        <p:spPr>
          <a:xfrm>
            <a:off x="1335819" y="4639586"/>
            <a:ext cx="620202" cy="978011"/>
          </a:xfrm>
          <a:custGeom>
            <a:avLst/>
            <a:gdLst>
              <a:gd name="connsiteX0" fmla="*/ 0 w 620202"/>
              <a:gd name="connsiteY0" fmla="*/ 35781 h 978011"/>
              <a:gd name="connsiteX1" fmla="*/ 250466 w 620202"/>
              <a:gd name="connsiteY1" fmla="*/ 0 h 978011"/>
              <a:gd name="connsiteX2" fmla="*/ 413468 w 620202"/>
              <a:gd name="connsiteY2" fmla="*/ 504908 h 978011"/>
              <a:gd name="connsiteX3" fmla="*/ 620202 w 620202"/>
              <a:gd name="connsiteY3" fmla="*/ 807057 h 978011"/>
              <a:gd name="connsiteX4" fmla="*/ 608275 w 620202"/>
              <a:gd name="connsiteY4" fmla="*/ 834887 h 978011"/>
              <a:gd name="connsiteX5" fmla="*/ 349858 w 620202"/>
              <a:gd name="connsiteY5" fmla="*/ 958132 h 978011"/>
              <a:gd name="connsiteX6" fmla="*/ 174929 w 620202"/>
              <a:gd name="connsiteY6" fmla="*/ 978011 h 978011"/>
              <a:gd name="connsiteX7" fmla="*/ 182880 w 620202"/>
              <a:gd name="connsiteY7" fmla="*/ 934278 h 978011"/>
              <a:gd name="connsiteX8" fmla="*/ 0 w 620202"/>
              <a:gd name="connsiteY8" fmla="*/ 35781 h 978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0202" h="978011">
                <a:moveTo>
                  <a:pt x="0" y="35781"/>
                </a:moveTo>
                <a:lnTo>
                  <a:pt x="250466" y="0"/>
                </a:lnTo>
                <a:lnTo>
                  <a:pt x="413468" y="504908"/>
                </a:lnTo>
                <a:lnTo>
                  <a:pt x="620202" y="807057"/>
                </a:lnTo>
                <a:lnTo>
                  <a:pt x="608275" y="834887"/>
                </a:lnTo>
                <a:lnTo>
                  <a:pt x="349858" y="958132"/>
                </a:lnTo>
                <a:lnTo>
                  <a:pt x="174929" y="978011"/>
                </a:lnTo>
                <a:lnTo>
                  <a:pt x="182880" y="934278"/>
                </a:lnTo>
                <a:lnTo>
                  <a:pt x="0" y="35781"/>
                </a:lnTo>
                <a:close/>
              </a:path>
            </a:pathLst>
          </a:cu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5" name="Immagine 4">
            <a:extLst>
              <a:ext uri="{FF2B5EF4-FFF2-40B4-BE49-F238E27FC236}">
                <a16:creationId xmlns:a16="http://schemas.microsoft.com/office/drawing/2014/main" id="{93575C1F-3144-A8F4-E05C-F9B6541B1F40}"/>
              </a:ext>
            </a:extLst>
          </p:cNvPr>
          <p:cNvPicPr>
            <a:picLocks noChangeAspect="1"/>
          </p:cNvPicPr>
          <p:nvPr/>
        </p:nvPicPr>
        <p:blipFill>
          <a:blip r:embed="rId3"/>
          <a:stretch>
            <a:fillRect/>
          </a:stretch>
        </p:blipFill>
        <p:spPr>
          <a:xfrm>
            <a:off x="5260901" y="1679575"/>
            <a:ext cx="629209" cy="633227"/>
          </a:xfrm>
          <a:prstGeom prst="rect">
            <a:avLst/>
          </a:prstGeom>
        </p:spPr>
      </p:pic>
      <p:pic>
        <p:nvPicPr>
          <p:cNvPr id="6" name="Immagine 5">
            <a:extLst>
              <a:ext uri="{FF2B5EF4-FFF2-40B4-BE49-F238E27FC236}">
                <a16:creationId xmlns:a16="http://schemas.microsoft.com/office/drawing/2014/main" id="{423C78BD-100C-E661-4D9B-40F47F977B3D}"/>
              </a:ext>
            </a:extLst>
          </p:cNvPr>
          <p:cNvPicPr>
            <a:picLocks noChangeAspect="1"/>
          </p:cNvPicPr>
          <p:nvPr/>
        </p:nvPicPr>
        <p:blipFill>
          <a:blip r:embed="rId4"/>
          <a:stretch>
            <a:fillRect/>
          </a:stretch>
        </p:blipFill>
        <p:spPr>
          <a:xfrm>
            <a:off x="5602181" y="2027237"/>
            <a:ext cx="164606" cy="134124"/>
          </a:xfrm>
          <a:prstGeom prst="rect">
            <a:avLst/>
          </a:prstGeom>
        </p:spPr>
      </p:pic>
      <p:sp>
        <p:nvSpPr>
          <p:cNvPr id="7" name="Rettangolo 6">
            <a:extLst>
              <a:ext uri="{FF2B5EF4-FFF2-40B4-BE49-F238E27FC236}">
                <a16:creationId xmlns:a16="http://schemas.microsoft.com/office/drawing/2014/main" id="{44C3280F-85CB-772C-7235-139153F6472F}"/>
              </a:ext>
            </a:extLst>
          </p:cNvPr>
          <p:cNvSpPr/>
          <p:nvPr/>
        </p:nvSpPr>
        <p:spPr>
          <a:xfrm>
            <a:off x="5194300" y="1655951"/>
            <a:ext cx="287338" cy="11686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Rettangolo 7">
            <a:extLst>
              <a:ext uri="{FF2B5EF4-FFF2-40B4-BE49-F238E27FC236}">
                <a16:creationId xmlns:a16="http://schemas.microsoft.com/office/drawing/2014/main" id="{377D1CFA-FCC3-EC0D-46F4-98B53D5B01A8}"/>
              </a:ext>
            </a:extLst>
          </p:cNvPr>
          <p:cNvSpPr/>
          <p:nvPr/>
        </p:nvSpPr>
        <p:spPr>
          <a:xfrm>
            <a:off x="5777566" y="2179927"/>
            <a:ext cx="189924" cy="11428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9" name="Immagine 8">
            <a:extLst>
              <a:ext uri="{FF2B5EF4-FFF2-40B4-BE49-F238E27FC236}">
                <a16:creationId xmlns:a16="http://schemas.microsoft.com/office/drawing/2014/main" id="{7C6884CC-7E50-3F38-31AB-EACBA928DCB9}"/>
              </a:ext>
            </a:extLst>
          </p:cNvPr>
          <p:cNvPicPr>
            <a:picLocks noChangeAspect="1"/>
          </p:cNvPicPr>
          <p:nvPr/>
        </p:nvPicPr>
        <p:blipFill>
          <a:blip r:embed="rId5"/>
          <a:stretch>
            <a:fillRect/>
          </a:stretch>
        </p:blipFill>
        <p:spPr>
          <a:xfrm>
            <a:off x="7576818" y="1635107"/>
            <a:ext cx="1632815" cy="1183332"/>
          </a:xfrm>
          <a:prstGeom prst="rect">
            <a:avLst/>
          </a:prstGeom>
        </p:spPr>
      </p:pic>
      <p:pic>
        <p:nvPicPr>
          <p:cNvPr id="10" name="Immagine 9">
            <a:extLst>
              <a:ext uri="{FF2B5EF4-FFF2-40B4-BE49-F238E27FC236}">
                <a16:creationId xmlns:a16="http://schemas.microsoft.com/office/drawing/2014/main" id="{C5DBFBCE-8C2A-4EAA-BD2C-71E32479F8BA}"/>
              </a:ext>
            </a:extLst>
          </p:cNvPr>
          <p:cNvPicPr>
            <a:picLocks noChangeAspect="1"/>
          </p:cNvPicPr>
          <p:nvPr/>
        </p:nvPicPr>
        <p:blipFill>
          <a:blip r:embed="rId6"/>
          <a:stretch>
            <a:fillRect/>
          </a:stretch>
        </p:blipFill>
        <p:spPr>
          <a:xfrm>
            <a:off x="7589836" y="3045923"/>
            <a:ext cx="1613635" cy="1198700"/>
          </a:xfrm>
          <a:prstGeom prst="rect">
            <a:avLst/>
          </a:prstGeom>
        </p:spPr>
      </p:pic>
      <p:pic>
        <p:nvPicPr>
          <p:cNvPr id="11" name="Immagine 10">
            <a:extLst>
              <a:ext uri="{FF2B5EF4-FFF2-40B4-BE49-F238E27FC236}">
                <a16:creationId xmlns:a16="http://schemas.microsoft.com/office/drawing/2014/main" id="{24AD3DBC-2F57-40E8-7797-A51DEECA5D2E}"/>
              </a:ext>
            </a:extLst>
          </p:cNvPr>
          <p:cNvPicPr>
            <a:picLocks noChangeAspect="1"/>
          </p:cNvPicPr>
          <p:nvPr/>
        </p:nvPicPr>
        <p:blipFill>
          <a:blip r:embed="rId7"/>
          <a:stretch>
            <a:fillRect/>
          </a:stretch>
        </p:blipFill>
        <p:spPr>
          <a:xfrm>
            <a:off x="7589836" y="4472108"/>
            <a:ext cx="1613635" cy="1658817"/>
          </a:xfrm>
          <a:prstGeom prst="rect">
            <a:avLst/>
          </a:prstGeom>
        </p:spPr>
      </p:pic>
      <p:pic>
        <p:nvPicPr>
          <p:cNvPr id="12" name="Immagine 11">
            <a:extLst>
              <a:ext uri="{FF2B5EF4-FFF2-40B4-BE49-F238E27FC236}">
                <a16:creationId xmlns:a16="http://schemas.microsoft.com/office/drawing/2014/main" id="{98440C5B-404D-BD5D-F4A3-06B6F76BCE19}"/>
              </a:ext>
            </a:extLst>
          </p:cNvPr>
          <p:cNvPicPr>
            <a:picLocks noChangeAspect="1"/>
          </p:cNvPicPr>
          <p:nvPr/>
        </p:nvPicPr>
        <p:blipFill>
          <a:blip r:embed="rId8"/>
          <a:stretch>
            <a:fillRect/>
          </a:stretch>
        </p:blipFill>
        <p:spPr>
          <a:xfrm>
            <a:off x="5227731" y="4614048"/>
            <a:ext cx="2160587" cy="1467740"/>
          </a:xfrm>
          <a:prstGeom prst="rect">
            <a:avLst/>
          </a:prstGeom>
        </p:spPr>
      </p:pic>
      <p:sp>
        <p:nvSpPr>
          <p:cNvPr id="4" name="Rettangolo 3">
            <a:extLst>
              <a:ext uri="{FF2B5EF4-FFF2-40B4-BE49-F238E27FC236}">
                <a16:creationId xmlns:a16="http://schemas.microsoft.com/office/drawing/2014/main" id="{6B72F5F4-D672-9634-1BC8-61826AE3A754}"/>
              </a:ext>
            </a:extLst>
          </p:cNvPr>
          <p:cNvSpPr/>
          <p:nvPr/>
        </p:nvSpPr>
        <p:spPr>
          <a:xfrm>
            <a:off x="592210" y="3429000"/>
            <a:ext cx="4413178" cy="655686"/>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568263242"/>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ttangolo 5"/>
          <p:cNvSpPr>
            <a:spLocks noChangeArrowheads="1"/>
          </p:cNvSpPr>
          <p:nvPr/>
        </p:nvSpPr>
        <p:spPr bwMode="auto">
          <a:xfrm>
            <a:off x="540000" y="720000"/>
            <a:ext cx="42338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ts val="600"/>
              </a:spcBef>
              <a:buFontTx/>
              <a:buNone/>
            </a:pPr>
            <a:r>
              <a:rPr lang="it-IT" altLang="it-IT" sz="1400" dirty="0">
                <a:latin typeface="Arial" charset="0"/>
                <a:cs typeface="Arial" charset="0"/>
              </a:rPr>
              <a:t>3.3 Caratteristiche fisiche</a:t>
            </a:r>
          </a:p>
        </p:txBody>
      </p:sp>
      <p:sp>
        <p:nvSpPr>
          <p:cNvPr id="39940" name="Rettangolo 21"/>
          <p:cNvSpPr>
            <a:spLocks noChangeArrowheads="1"/>
          </p:cNvSpPr>
          <p:nvPr/>
        </p:nvSpPr>
        <p:spPr bwMode="auto">
          <a:xfrm>
            <a:off x="503238" y="1403350"/>
            <a:ext cx="86915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ts val="600"/>
              </a:spcBef>
              <a:buFontTx/>
              <a:buNone/>
            </a:pPr>
            <a:r>
              <a:rPr lang="it-IT" altLang="it-IT" sz="1200" i="1" dirty="0">
                <a:latin typeface="Arial" charset="0"/>
                <a:cs typeface="Arial" charset="0"/>
              </a:rPr>
              <a:t>Dati generali</a:t>
            </a:r>
          </a:p>
        </p:txBody>
      </p:sp>
      <p:sp>
        <p:nvSpPr>
          <p:cNvPr id="39941" name="Rettangolo 2"/>
          <p:cNvSpPr>
            <a:spLocks noChangeArrowheads="1"/>
          </p:cNvSpPr>
          <p:nvPr/>
        </p:nvSpPr>
        <p:spPr bwMode="auto">
          <a:xfrm>
            <a:off x="503238" y="1692275"/>
            <a:ext cx="4162425" cy="1208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spcAft>
                <a:spcPts val="300"/>
              </a:spcAft>
              <a:buFontTx/>
              <a:buNone/>
            </a:pPr>
            <a:r>
              <a:rPr lang="it-IT" altLang="it-IT" sz="1000" b="1" dirty="0">
                <a:latin typeface="Arial" charset="0"/>
              </a:rPr>
              <a:t>Consistenze</a:t>
            </a:r>
            <a:endParaRPr lang="it-IT" altLang="it-IT" sz="1000" dirty="0">
              <a:solidFill>
                <a:srgbClr val="FF0000"/>
              </a:solidFill>
              <a:latin typeface="Arial" charset="0"/>
            </a:endParaRPr>
          </a:p>
          <a:p>
            <a:pPr eaLnBrk="1" hangingPunct="1">
              <a:spcBef>
                <a:spcPct val="0"/>
              </a:spcBef>
              <a:spcAft>
                <a:spcPts val="300"/>
              </a:spcAft>
              <a:buFontTx/>
              <a:buNone/>
            </a:pPr>
            <a:r>
              <a:rPr lang="it-IT" altLang="it-IT" sz="1000" dirty="0">
                <a:latin typeface="Arial" charset="0"/>
              </a:rPr>
              <a:t>Superficie territoriale:	mq 7.420</a:t>
            </a:r>
            <a:endParaRPr lang="it-IT" altLang="it-IT" sz="800" dirty="0">
              <a:solidFill>
                <a:srgbClr val="FF0000"/>
              </a:solidFill>
              <a:latin typeface="Arial" charset="0"/>
            </a:endParaRPr>
          </a:p>
          <a:p>
            <a:pPr eaLnBrk="1" hangingPunct="1">
              <a:spcBef>
                <a:spcPct val="0"/>
              </a:spcBef>
              <a:spcAft>
                <a:spcPts val="300"/>
              </a:spcAft>
              <a:buFontTx/>
              <a:buNone/>
            </a:pPr>
            <a:r>
              <a:rPr lang="it-IT" altLang="it-IT" sz="1000" dirty="0">
                <a:latin typeface="Arial" charset="0"/>
              </a:rPr>
              <a:t>Superficie sedime:	mq 1.360 ca.</a:t>
            </a:r>
          </a:p>
          <a:p>
            <a:pPr eaLnBrk="1" hangingPunct="1">
              <a:spcBef>
                <a:spcPct val="0"/>
              </a:spcBef>
              <a:spcAft>
                <a:spcPts val="300"/>
              </a:spcAft>
              <a:buFontTx/>
              <a:buNone/>
            </a:pPr>
            <a:r>
              <a:rPr lang="it-IT" altLang="it-IT" sz="1000" dirty="0">
                <a:latin typeface="Arial" charset="0"/>
              </a:rPr>
              <a:t>Superficie utile lorda: 	mq 3.330 ca.</a:t>
            </a:r>
          </a:p>
          <a:p>
            <a:pPr eaLnBrk="1" hangingPunct="1">
              <a:spcBef>
                <a:spcPct val="0"/>
              </a:spcBef>
              <a:spcAft>
                <a:spcPts val="300"/>
              </a:spcAft>
              <a:buNone/>
            </a:pPr>
            <a:r>
              <a:rPr lang="it-IT" altLang="it-IT" sz="1000" dirty="0">
                <a:latin typeface="Arial" charset="0"/>
              </a:rPr>
              <a:t>Altezza edificio:	</a:t>
            </a:r>
            <a:r>
              <a:rPr lang="it-IT" altLang="it-IT" sz="1000" dirty="0">
                <a:solidFill>
                  <a:srgbClr val="FF0000"/>
                </a:solidFill>
                <a:latin typeface="Arial" charset="0"/>
              </a:rPr>
              <a:t>	</a:t>
            </a:r>
            <a:r>
              <a:rPr lang="it-IT" altLang="it-IT" sz="1000" dirty="0">
                <a:latin typeface="Arial" charset="0"/>
              </a:rPr>
              <a:t>come H esistente</a:t>
            </a:r>
          </a:p>
          <a:p>
            <a:pPr eaLnBrk="1" hangingPunct="1">
              <a:spcBef>
                <a:spcPct val="0"/>
              </a:spcBef>
              <a:spcAft>
                <a:spcPts val="300"/>
              </a:spcAft>
              <a:buFontTx/>
              <a:buNone/>
            </a:pPr>
            <a:endParaRPr lang="it-IT" altLang="it-IT" sz="1000" dirty="0">
              <a:solidFill>
                <a:srgbClr val="FF0000"/>
              </a:solidFill>
              <a:latin typeface="Arial" charset="0"/>
            </a:endParaRPr>
          </a:p>
        </p:txBody>
      </p:sp>
      <p:sp>
        <p:nvSpPr>
          <p:cNvPr id="13" name="Segnaposto numero diapositiva 2"/>
          <p:cNvSpPr>
            <a:spLocks noGrp="1"/>
          </p:cNvSpPr>
          <p:nvPr>
            <p:ph type="sldNum" sz="quarter" idx="10"/>
          </p:nvPr>
        </p:nvSpPr>
        <p:spPr>
          <a:xfrm>
            <a:off x="7099300" y="6399213"/>
            <a:ext cx="2311400" cy="365125"/>
          </a:xfrm>
        </p:spPr>
        <p:txBody>
          <a:bodyPr/>
          <a:lstStyle/>
          <a:p>
            <a:pPr>
              <a:defRPr/>
            </a:pPr>
            <a:fld id="{95E82E84-58B0-4BC1-9588-3FEFE64775A7}" type="slidenum">
              <a:rPr lang="it-IT" smtClean="0"/>
              <a:pPr>
                <a:defRPr/>
              </a:pPr>
              <a:t>18</a:t>
            </a:fld>
            <a:endParaRPr lang="it-IT" dirty="0"/>
          </a:p>
        </p:txBody>
      </p:sp>
      <p:pic>
        <p:nvPicPr>
          <p:cNvPr id="3" name="Immagine 2">
            <a:extLst>
              <a:ext uri="{FF2B5EF4-FFF2-40B4-BE49-F238E27FC236}">
                <a16:creationId xmlns:a16="http://schemas.microsoft.com/office/drawing/2014/main" id="{AF4A7B7E-8318-5873-6C76-5DC54B5AC94E}"/>
              </a:ext>
            </a:extLst>
          </p:cNvPr>
          <p:cNvPicPr>
            <a:picLocks noChangeAspect="1"/>
          </p:cNvPicPr>
          <p:nvPr/>
        </p:nvPicPr>
        <p:blipFill>
          <a:blip r:embed="rId2"/>
          <a:stretch>
            <a:fillRect/>
          </a:stretch>
        </p:blipFill>
        <p:spPr>
          <a:xfrm>
            <a:off x="560388" y="3573463"/>
            <a:ext cx="2815088" cy="2519362"/>
          </a:xfrm>
          <a:prstGeom prst="rect">
            <a:avLst/>
          </a:prstGeom>
          <a:ln w="6350">
            <a:solidFill>
              <a:schemeClr val="tx1"/>
            </a:solidFill>
          </a:ln>
        </p:spPr>
      </p:pic>
      <p:sp>
        <p:nvSpPr>
          <p:cNvPr id="4" name="Figura a mano libera: forma 3">
            <a:extLst>
              <a:ext uri="{FF2B5EF4-FFF2-40B4-BE49-F238E27FC236}">
                <a16:creationId xmlns:a16="http://schemas.microsoft.com/office/drawing/2014/main" id="{6C4DD382-136E-0BD0-E314-C4521736CFF6}"/>
              </a:ext>
            </a:extLst>
          </p:cNvPr>
          <p:cNvSpPr/>
          <p:nvPr/>
        </p:nvSpPr>
        <p:spPr>
          <a:xfrm>
            <a:off x="1612760" y="4014316"/>
            <a:ext cx="869183" cy="1381649"/>
          </a:xfrm>
          <a:custGeom>
            <a:avLst/>
            <a:gdLst>
              <a:gd name="connsiteX0" fmla="*/ 0 w 869183"/>
              <a:gd name="connsiteY0" fmla="*/ 45218 h 1381649"/>
              <a:gd name="connsiteX1" fmla="*/ 371789 w 869183"/>
              <a:gd name="connsiteY1" fmla="*/ 0 h 1381649"/>
              <a:gd name="connsiteX2" fmla="*/ 562708 w 869183"/>
              <a:gd name="connsiteY2" fmla="*/ 688313 h 1381649"/>
              <a:gd name="connsiteX3" fmla="*/ 869183 w 869183"/>
              <a:gd name="connsiteY3" fmla="*/ 1120392 h 1381649"/>
              <a:gd name="connsiteX4" fmla="*/ 869183 w 869183"/>
              <a:gd name="connsiteY4" fmla="*/ 1120392 h 1381649"/>
              <a:gd name="connsiteX5" fmla="*/ 507442 w 869183"/>
              <a:gd name="connsiteY5" fmla="*/ 1351504 h 1381649"/>
              <a:gd name="connsiteX6" fmla="*/ 251209 w 869183"/>
              <a:gd name="connsiteY6" fmla="*/ 1381649 h 1381649"/>
              <a:gd name="connsiteX7" fmla="*/ 276330 w 869183"/>
              <a:gd name="connsiteY7" fmla="*/ 1351504 h 1381649"/>
              <a:gd name="connsiteX8" fmla="*/ 140677 w 869183"/>
              <a:gd name="connsiteY8" fmla="*/ 758651 h 1381649"/>
              <a:gd name="connsiteX9" fmla="*/ 0 w 869183"/>
              <a:gd name="connsiteY9" fmla="*/ 45218 h 1381649"/>
              <a:gd name="connsiteX0" fmla="*/ 0 w 869183"/>
              <a:gd name="connsiteY0" fmla="*/ 45218 h 1381649"/>
              <a:gd name="connsiteX1" fmla="*/ 371789 w 869183"/>
              <a:gd name="connsiteY1" fmla="*/ 0 h 1381649"/>
              <a:gd name="connsiteX2" fmla="*/ 562708 w 869183"/>
              <a:gd name="connsiteY2" fmla="*/ 688313 h 1381649"/>
              <a:gd name="connsiteX3" fmla="*/ 869183 w 869183"/>
              <a:gd name="connsiteY3" fmla="*/ 1120392 h 1381649"/>
              <a:gd name="connsiteX4" fmla="*/ 869183 w 869183"/>
              <a:gd name="connsiteY4" fmla="*/ 1160585 h 1381649"/>
              <a:gd name="connsiteX5" fmla="*/ 507442 w 869183"/>
              <a:gd name="connsiteY5" fmla="*/ 1351504 h 1381649"/>
              <a:gd name="connsiteX6" fmla="*/ 251209 w 869183"/>
              <a:gd name="connsiteY6" fmla="*/ 1381649 h 1381649"/>
              <a:gd name="connsiteX7" fmla="*/ 276330 w 869183"/>
              <a:gd name="connsiteY7" fmla="*/ 1351504 h 1381649"/>
              <a:gd name="connsiteX8" fmla="*/ 140677 w 869183"/>
              <a:gd name="connsiteY8" fmla="*/ 758651 h 1381649"/>
              <a:gd name="connsiteX9" fmla="*/ 0 w 869183"/>
              <a:gd name="connsiteY9" fmla="*/ 45218 h 1381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69183" h="1381649">
                <a:moveTo>
                  <a:pt x="0" y="45218"/>
                </a:moveTo>
                <a:lnTo>
                  <a:pt x="371789" y="0"/>
                </a:lnTo>
                <a:lnTo>
                  <a:pt x="562708" y="688313"/>
                </a:lnTo>
                <a:lnTo>
                  <a:pt x="869183" y="1120392"/>
                </a:lnTo>
                <a:lnTo>
                  <a:pt x="869183" y="1160585"/>
                </a:lnTo>
                <a:lnTo>
                  <a:pt x="507442" y="1351504"/>
                </a:lnTo>
                <a:lnTo>
                  <a:pt x="251209" y="1381649"/>
                </a:lnTo>
                <a:lnTo>
                  <a:pt x="276330" y="1351504"/>
                </a:lnTo>
                <a:lnTo>
                  <a:pt x="140677" y="758651"/>
                </a:lnTo>
                <a:lnTo>
                  <a:pt x="0" y="45218"/>
                </a:lnTo>
                <a:close/>
              </a:path>
            </a:pathLst>
          </a:cu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Figura a mano libera: forma 4">
            <a:extLst>
              <a:ext uri="{FF2B5EF4-FFF2-40B4-BE49-F238E27FC236}">
                <a16:creationId xmlns:a16="http://schemas.microsoft.com/office/drawing/2014/main" id="{B7BB236C-2111-8D3D-7DB7-DE2D8874BA15}"/>
              </a:ext>
            </a:extLst>
          </p:cNvPr>
          <p:cNvSpPr/>
          <p:nvPr/>
        </p:nvSpPr>
        <p:spPr>
          <a:xfrm>
            <a:off x="1612760" y="4014316"/>
            <a:ext cx="869183" cy="1381649"/>
          </a:xfrm>
          <a:custGeom>
            <a:avLst/>
            <a:gdLst>
              <a:gd name="connsiteX0" fmla="*/ 0 w 869183"/>
              <a:gd name="connsiteY0" fmla="*/ 45218 h 1381649"/>
              <a:gd name="connsiteX1" fmla="*/ 371789 w 869183"/>
              <a:gd name="connsiteY1" fmla="*/ 0 h 1381649"/>
              <a:gd name="connsiteX2" fmla="*/ 562708 w 869183"/>
              <a:gd name="connsiteY2" fmla="*/ 688313 h 1381649"/>
              <a:gd name="connsiteX3" fmla="*/ 869183 w 869183"/>
              <a:gd name="connsiteY3" fmla="*/ 1120392 h 1381649"/>
              <a:gd name="connsiteX4" fmla="*/ 869183 w 869183"/>
              <a:gd name="connsiteY4" fmla="*/ 1120392 h 1381649"/>
              <a:gd name="connsiteX5" fmla="*/ 507442 w 869183"/>
              <a:gd name="connsiteY5" fmla="*/ 1351504 h 1381649"/>
              <a:gd name="connsiteX6" fmla="*/ 251209 w 869183"/>
              <a:gd name="connsiteY6" fmla="*/ 1381649 h 1381649"/>
              <a:gd name="connsiteX7" fmla="*/ 276330 w 869183"/>
              <a:gd name="connsiteY7" fmla="*/ 1351504 h 1381649"/>
              <a:gd name="connsiteX8" fmla="*/ 140677 w 869183"/>
              <a:gd name="connsiteY8" fmla="*/ 758651 h 1381649"/>
              <a:gd name="connsiteX9" fmla="*/ 0 w 869183"/>
              <a:gd name="connsiteY9" fmla="*/ 45218 h 1381649"/>
              <a:gd name="connsiteX0" fmla="*/ 0 w 869183"/>
              <a:gd name="connsiteY0" fmla="*/ 45218 h 1381649"/>
              <a:gd name="connsiteX1" fmla="*/ 371789 w 869183"/>
              <a:gd name="connsiteY1" fmla="*/ 0 h 1381649"/>
              <a:gd name="connsiteX2" fmla="*/ 562708 w 869183"/>
              <a:gd name="connsiteY2" fmla="*/ 688313 h 1381649"/>
              <a:gd name="connsiteX3" fmla="*/ 869183 w 869183"/>
              <a:gd name="connsiteY3" fmla="*/ 1120392 h 1381649"/>
              <a:gd name="connsiteX4" fmla="*/ 869183 w 869183"/>
              <a:gd name="connsiteY4" fmla="*/ 1160585 h 1381649"/>
              <a:gd name="connsiteX5" fmla="*/ 507442 w 869183"/>
              <a:gd name="connsiteY5" fmla="*/ 1351504 h 1381649"/>
              <a:gd name="connsiteX6" fmla="*/ 251209 w 869183"/>
              <a:gd name="connsiteY6" fmla="*/ 1381649 h 1381649"/>
              <a:gd name="connsiteX7" fmla="*/ 276330 w 869183"/>
              <a:gd name="connsiteY7" fmla="*/ 1351504 h 1381649"/>
              <a:gd name="connsiteX8" fmla="*/ 140677 w 869183"/>
              <a:gd name="connsiteY8" fmla="*/ 758651 h 1381649"/>
              <a:gd name="connsiteX9" fmla="*/ 0 w 869183"/>
              <a:gd name="connsiteY9" fmla="*/ 45218 h 1381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69183" h="1381649">
                <a:moveTo>
                  <a:pt x="0" y="45218"/>
                </a:moveTo>
                <a:lnTo>
                  <a:pt x="371789" y="0"/>
                </a:lnTo>
                <a:lnTo>
                  <a:pt x="562708" y="688313"/>
                </a:lnTo>
                <a:lnTo>
                  <a:pt x="869183" y="1120392"/>
                </a:lnTo>
                <a:lnTo>
                  <a:pt x="869183" y="1160585"/>
                </a:lnTo>
                <a:lnTo>
                  <a:pt x="507442" y="1351504"/>
                </a:lnTo>
                <a:lnTo>
                  <a:pt x="251209" y="1381649"/>
                </a:lnTo>
                <a:lnTo>
                  <a:pt x="276330" y="1351504"/>
                </a:lnTo>
                <a:lnTo>
                  <a:pt x="140677" y="758651"/>
                </a:lnTo>
                <a:lnTo>
                  <a:pt x="0" y="45218"/>
                </a:lnTo>
                <a:close/>
              </a:path>
            </a:pathLst>
          </a:cu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Figura a mano libera: forma 6">
            <a:extLst>
              <a:ext uri="{FF2B5EF4-FFF2-40B4-BE49-F238E27FC236}">
                <a16:creationId xmlns:a16="http://schemas.microsoft.com/office/drawing/2014/main" id="{FC9F32AB-31C8-1828-FE31-962FF3676139}"/>
              </a:ext>
            </a:extLst>
          </p:cNvPr>
          <p:cNvSpPr/>
          <p:nvPr/>
        </p:nvSpPr>
        <p:spPr>
          <a:xfrm>
            <a:off x="1612760" y="4014316"/>
            <a:ext cx="869183" cy="1381649"/>
          </a:xfrm>
          <a:custGeom>
            <a:avLst/>
            <a:gdLst>
              <a:gd name="connsiteX0" fmla="*/ 0 w 869183"/>
              <a:gd name="connsiteY0" fmla="*/ 45218 h 1381649"/>
              <a:gd name="connsiteX1" fmla="*/ 371789 w 869183"/>
              <a:gd name="connsiteY1" fmla="*/ 0 h 1381649"/>
              <a:gd name="connsiteX2" fmla="*/ 562708 w 869183"/>
              <a:gd name="connsiteY2" fmla="*/ 688313 h 1381649"/>
              <a:gd name="connsiteX3" fmla="*/ 869183 w 869183"/>
              <a:gd name="connsiteY3" fmla="*/ 1120392 h 1381649"/>
              <a:gd name="connsiteX4" fmla="*/ 869183 w 869183"/>
              <a:gd name="connsiteY4" fmla="*/ 1120392 h 1381649"/>
              <a:gd name="connsiteX5" fmla="*/ 507442 w 869183"/>
              <a:gd name="connsiteY5" fmla="*/ 1351504 h 1381649"/>
              <a:gd name="connsiteX6" fmla="*/ 251209 w 869183"/>
              <a:gd name="connsiteY6" fmla="*/ 1381649 h 1381649"/>
              <a:gd name="connsiteX7" fmla="*/ 276330 w 869183"/>
              <a:gd name="connsiteY7" fmla="*/ 1351504 h 1381649"/>
              <a:gd name="connsiteX8" fmla="*/ 140677 w 869183"/>
              <a:gd name="connsiteY8" fmla="*/ 758651 h 1381649"/>
              <a:gd name="connsiteX9" fmla="*/ 0 w 869183"/>
              <a:gd name="connsiteY9" fmla="*/ 45218 h 1381649"/>
              <a:gd name="connsiteX0" fmla="*/ 0 w 869183"/>
              <a:gd name="connsiteY0" fmla="*/ 45218 h 1381649"/>
              <a:gd name="connsiteX1" fmla="*/ 371789 w 869183"/>
              <a:gd name="connsiteY1" fmla="*/ 0 h 1381649"/>
              <a:gd name="connsiteX2" fmla="*/ 562708 w 869183"/>
              <a:gd name="connsiteY2" fmla="*/ 688313 h 1381649"/>
              <a:gd name="connsiteX3" fmla="*/ 869183 w 869183"/>
              <a:gd name="connsiteY3" fmla="*/ 1120392 h 1381649"/>
              <a:gd name="connsiteX4" fmla="*/ 869183 w 869183"/>
              <a:gd name="connsiteY4" fmla="*/ 1160585 h 1381649"/>
              <a:gd name="connsiteX5" fmla="*/ 507442 w 869183"/>
              <a:gd name="connsiteY5" fmla="*/ 1351504 h 1381649"/>
              <a:gd name="connsiteX6" fmla="*/ 251209 w 869183"/>
              <a:gd name="connsiteY6" fmla="*/ 1381649 h 1381649"/>
              <a:gd name="connsiteX7" fmla="*/ 276330 w 869183"/>
              <a:gd name="connsiteY7" fmla="*/ 1351504 h 1381649"/>
              <a:gd name="connsiteX8" fmla="*/ 140677 w 869183"/>
              <a:gd name="connsiteY8" fmla="*/ 758651 h 1381649"/>
              <a:gd name="connsiteX9" fmla="*/ 0 w 869183"/>
              <a:gd name="connsiteY9" fmla="*/ 45218 h 1381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69183" h="1381649">
                <a:moveTo>
                  <a:pt x="0" y="45218"/>
                </a:moveTo>
                <a:lnTo>
                  <a:pt x="371789" y="0"/>
                </a:lnTo>
                <a:lnTo>
                  <a:pt x="562708" y="688313"/>
                </a:lnTo>
                <a:lnTo>
                  <a:pt x="869183" y="1120392"/>
                </a:lnTo>
                <a:lnTo>
                  <a:pt x="869183" y="1160585"/>
                </a:lnTo>
                <a:lnTo>
                  <a:pt x="507442" y="1351504"/>
                </a:lnTo>
                <a:lnTo>
                  <a:pt x="251209" y="1381649"/>
                </a:lnTo>
                <a:lnTo>
                  <a:pt x="276330" y="1351504"/>
                </a:lnTo>
                <a:lnTo>
                  <a:pt x="140677" y="758651"/>
                </a:lnTo>
                <a:lnTo>
                  <a:pt x="0" y="45218"/>
                </a:lnTo>
                <a:close/>
              </a:path>
            </a:pathLst>
          </a:cu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8" name="Immagine 7">
            <a:extLst>
              <a:ext uri="{FF2B5EF4-FFF2-40B4-BE49-F238E27FC236}">
                <a16:creationId xmlns:a16="http://schemas.microsoft.com/office/drawing/2014/main" id="{6477EE76-AADB-CFB7-17EE-65C60CA851AD}"/>
              </a:ext>
            </a:extLst>
          </p:cNvPr>
          <p:cNvPicPr>
            <a:picLocks noChangeAspect="1"/>
          </p:cNvPicPr>
          <p:nvPr/>
        </p:nvPicPr>
        <p:blipFill>
          <a:blip r:embed="rId3"/>
          <a:srcRect t="7361"/>
          <a:stretch/>
        </p:blipFill>
        <p:spPr>
          <a:xfrm>
            <a:off x="3430350" y="404664"/>
            <a:ext cx="3693742" cy="1708160"/>
          </a:xfrm>
          <a:prstGeom prst="rect">
            <a:avLst/>
          </a:prstGeom>
        </p:spPr>
      </p:pic>
      <p:pic>
        <p:nvPicPr>
          <p:cNvPr id="9" name="Immagine 8">
            <a:extLst>
              <a:ext uri="{FF2B5EF4-FFF2-40B4-BE49-F238E27FC236}">
                <a16:creationId xmlns:a16="http://schemas.microsoft.com/office/drawing/2014/main" id="{77A45460-E8B9-E4DB-F62B-EBC77521C09C}"/>
              </a:ext>
            </a:extLst>
          </p:cNvPr>
          <p:cNvPicPr>
            <a:picLocks noChangeAspect="1"/>
          </p:cNvPicPr>
          <p:nvPr/>
        </p:nvPicPr>
        <p:blipFill>
          <a:blip r:embed="rId4"/>
          <a:stretch>
            <a:fillRect/>
          </a:stretch>
        </p:blipFill>
        <p:spPr>
          <a:xfrm>
            <a:off x="5169022" y="1968808"/>
            <a:ext cx="3368823" cy="2027605"/>
          </a:xfrm>
          <a:prstGeom prst="rect">
            <a:avLst/>
          </a:prstGeom>
        </p:spPr>
      </p:pic>
      <p:pic>
        <p:nvPicPr>
          <p:cNvPr id="10" name="Immagine 9">
            <a:extLst>
              <a:ext uri="{FF2B5EF4-FFF2-40B4-BE49-F238E27FC236}">
                <a16:creationId xmlns:a16="http://schemas.microsoft.com/office/drawing/2014/main" id="{C120A1A9-E939-1F3E-A4C1-E9FBC9CDA0C2}"/>
              </a:ext>
            </a:extLst>
          </p:cNvPr>
          <p:cNvPicPr>
            <a:picLocks noChangeAspect="1"/>
          </p:cNvPicPr>
          <p:nvPr/>
        </p:nvPicPr>
        <p:blipFill>
          <a:blip r:embed="rId5"/>
          <a:stretch>
            <a:fillRect/>
          </a:stretch>
        </p:blipFill>
        <p:spPr>
          <a:xfrm>
            <a:off x="5241032" y="4082375"/>
            <a:ext cx="3385250" cy="2037723"/>
          </a:xfrm>
          <a:prstGeom prst="rect">
            <a:avLst/>
          </a:prstGeom>
        </p:spPr>
      </p:pic>
      <p:pic>
        <p:nvPicPr>
          <p:cNvPr id="11" name="Immagine 10" descr="Immagine che contiene testo, diagramma, Piano, Disegno tecnico&#10;&#10;Il contenuto generato dall'IA potrebbe non essere corretto.">
            <a:extLst>
              <a:ext uri="{FF2B5EF4-FFF2-40B4-BE49-F238E27FC236}">
                <a16:creationId xmlns:a16="http://schemas.microsoft.com/office/drawing/2014/main" id="{A81412D7-21F9-30C8-AF06-D0318DA75704}"/>
              </a:ext>
            </a:extLst>
          </p:cNvPr>
          <p:cNvPicPr>
            <a:picLocks noChangeAspect="1"/>
          </p:cNvPicPr>
          <p:nvPr/>
        </p:nvPicPr>
        <p:blipFill>
          <a:blip r:embed="rId6"/>
          <a:stretch>
            <a:fillRect/>
          </a:stretch>
        </p:blipFill>
        <p:spPr>
          <a:xfrm>
            <a:off x="7545288" y="552309"/>
            <a:ext cx="916150" cy="1123615"/>
          </a:xfrm>
          <a:prstGeom prst="rect">
            <a:avLst/>
          </a:prstGeom>
        </p:spPr>
      </p:pic>
    </p:spTree>
    <p:extLst>
      <p:ext uri="{BB962C8B-B14F-4D97-AF65-F5344CB8AC3E}">
        <p14:creationId xmlns:p14="http://schemas.microsoft.com/office/powerpoint/2010/main" val="1828589337"/>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8B94BA-07A0-FF1B-38E4-4AC51BEB744B}"/>
            </a:ext>
          </a:extLst>
        </p:cNvPr>
        <p:cNvGrpSpPr/>
        <p:nvPr/>
      </p:nvGrpSpPr>
      <p:grpSpPr>
        <a:xfrm>
          <a:off x="0" y="0"/>
          <a:ext cx="0" cy="0"/>
          <a:chOff x="0" y="0"/>
          <a:chExt cx="0" cy="0"/>
        </a:xfrm>
      </p:grpSpPr>
      <p:sp>
        <p:nvSpPr>
          <p:cNvPr id="13" name="Segnaposto numero diapositiva 2">
            <a:extLst>
              <a:ext uri="{FF2B5EF4-FFF2-40B4-BE49-F238E27FC236}">
                <a16:creationId xmlns:a16="http://schemas.microsoft.com/office/drawing/2014/main" id="{A9A7C6CE-2221-2511-FBFA-F72F2F637306}"/>
              </a:ext>
            </a:extLst>
          </p:cNvPr>
          <p:cNvSpPr>
            <a:spLocks noGrp="1"/>
          </p:cNvSpPr>
          <p:nvPr>
            <p:ph type="sldNum" sz="quarter" idx="10"/>
          </p:nvPr>
        </p:nvSpPr>
        <p:spPr>
          <a:xfrm>
            <a:off x="7099300" y="6399213"/>
            <a:ext cx="2311400" cy="365125"/>
          </a:xfrm>
        </p:spPr>
        <p:txBody>
          <a:bodyPr/>
          <a:lstStyle/>
          <a:p>
            <a:pPr>
              <a:defRPr/>
            </a:pPr>
            <a:fld id="{95E82E84-58B0-4BC1-9588-3FEFE64775A7}" type="slidenum">
              <a:rPr lang="it-IT" smtClean="0"/>
              <a:pPr>
                <a:defRPr/>
              </a:pPr>
              <a:t>19</a:t>
            </a:fld>
            <a:endParaRPr lang="it-IT" dirty="0"/>
          </a:p>
        </p:txBody>
      </p:sp>
      <p:pic>
        <p:nvPicPr>
          <p:cNvPr id="2" name="Immagine 1">
            <a:extLst>
              <a:ext uri="{FF2B5EF4-FFF2-40B4-BE49-F238E27FC236}">
                <a16:creationId xmlns:a16="http://schemas.microsoft.com/office/drawing/2014/main" id="{BE1731FB-D36C-A6FF-D1CE-3C26F3EEB254}"/>
              </a:ext>
            </a:extLst>
          </p:cNvPr>
          <p:cNvPicPr>
            <a:picLocks noChangeAspect="1"/>
          </p:cNvPicPr>
          <p:nvPr/>
        </p:nvPicPr>
        <p:blipFill>
          <a:blip r:embed="rId2"/>
          <a:stretch>
            <a:fillRect/>
          </a:stretch>
        </p:blipFill>
        <p:spPr>
          <a:xfrm>
            <a:off x="472233" y="692696"/>
            <a:ext cx="3982548" cy="2421452"/>
          </a:xfrm>
          <a:prstGeom prst="rect">
            <a:avLst/>
          </a:prstGeom>
        </p:spPr>
      </p:pic>
      <p:pic>
        <p:nvPicPr>
          <p:cNvPr id="11" name="Immagine 10">
            <a:extLst>
              <a:ext uri="{FF2B5EF4-FFF2-40B4-BE49-F238E27FC236}">
                <a16:creationId xmlns:a16="http://schemas.microsoft.com/office/drawing/2014/main" id="{955B886E-E819-F270-426C-C5CEB596550F}"/>
              </a:ext>
            </a:extLst>
          </p:cNvPr>
          <p:cNvPicPr>
            <a:picLocks noChangeAspect="1"/>
          </p:cNvPicPr>
          <p:nvPr/>
        </p:nvPicPr>
        <p:blipFill>
          <a:blip r:embed="rId3"/>
          <a:stretch>
            <a:fillRect/>
          </a:stretch>
        </p:blipFill>
        <p:spPr>
          <a:xfrm>
            <a:off x="472233" y="3501008"/>
            <a:ext cx="4120727" cy="2466041"/>
          </a:xfrm>
          <a:prstGeom prst="rect">
            <a:avLst/>
          </a:prstGeom>
        </p:spPr>
      </p:pic>
      <p:pic>
        <p:nvPicPr>
          <p:cNvPr id="12" name="Immagine 11">
            <a:extLst>
              <a:ext uri="{FF2B5EF4-FFF2-40B4-BE49-F238E27FC236}">
                <a16:creationId xmlns:a16="http://schemas.microsoft.com/office/drawing/2014/main" id="{97F36B41-8132-8D52-1881-3D5B37B4D01A}"/>
              </a:ext>
            </a:extLst>
          </p:cNvPr>
          <p:cNvPicPr>
            <a:picLocks noChangeAspect="1"/>
          </p:cNvPicPr>
          <p:nvPr/>
        </p:nvPicPr>
        <p:blipFill>
          <a:blip r:embed="rId4"/>
          <a:stretch>
            <a:fillRect/>
          </a:stretch>
        </p:blipFill>
        <p:spPr>
          <a:xfrm>
            <a:off x="5136954" y="692696"/>
            <a:ext cx="3924692" cy="2421453"/>
          </a:xfrm>
          <a:prstGeom prst="rect">
            <a:avLst/>
          </a:prstGeom>
        </p:spPr>
      </p:pic>
      <p:pic>
        <p:nvPicPr>
          <p:cNvPr id="14" name="Immagine 13">
            <a:extLst>
              <a:ext uri="{FF2B5EF4-FFF2-40B4-BE49-F238E27FC236}">
                <a16:creationId xmlns:a16="http://schemas.microsoft.com/office/drawing/2014/main" id="{0A53F057-43C3-2744-3759-0545044BC861}"/>
              </a:ext>
            </a:extLst>
          </p:cNvPr>
          <p:cNvPicPr>
            <a:picLocks noChangeAspect="1"/>
          </p:cNvPicPr>
          <p:nvPr/>
        </p:nvPicPr>
        <p:blipFill>
          <a:blip r:embed="rId5"/>
          <a:stretch>
            <a:fillRect/>
          </a:stretch>
        </p:blipFill>
        <p:spPr>
          <a:xfrm>
            <a:off x="7545288" y="4028266"/>
            <a:ext cx="1008112" cy="1051599"/>
          </a:xfrm>
          <a:prstGeom prst="rect">
            <a:avLst/>
          </a:prstGeom>
        </p:spPr>
      </p:pic>
    </p:spTree>
    <p:extLst>
      <p:ext uri="{BB962C8B-B14F-4D97-AF65-F5344CB8AC3E}">
        <p14:creationId xmlns:p14="http://schemas.microsoft.com/office/powerpoint/2010/main" val="132873579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7" name="Rettangolo 3"/>
          <p:cNvSpPr>
            <a:spLocks noChangeArrowheads="1"/>
          </p:cNvSpPr>
          <p:nvPr/>
        </p:nvSpPr>
        <p:spPr bwMode="auto">
          <a:xfrm>
            <a:off x="752797" y="836712"/>
            <a:ext cx="8448675" cy="5516891"/>
          </a:xfrm>
          <a:prstGeom prst="rect">
            <a:avLst/>
          </a:prstGeom>
          <a:noFill/>
          <a:ln>
            <a:noFill/>
          </a:ln>
        </p:spPr>
        <p:txBody>
          <a:bodyPr lIns="91434" tIns="45718" rIns="91434" bIns="45718">
            <a:spAutoFit/>
          </a:bodyPr>
          <a:lstStyle>
            <a:lvl1pPr defTabSz="358775" eaLnBrk="0" hangingPunct="0">
              <a:spcBef>
                <a:spcPct val="20000"/>
              </a:spcBef>
              <a:buFont typeface="Arial" charset="0"/>
              <a:buChar char="•"/>
              <a:tabLst>
                <a:tab pos="3943350" algn="l"/>
              </a:tabLst>
              <a:defRPr sz="3200">
                <a:solidFill>
                  <a:schemeClr val="tx1"/>
                </a:solidFill>
                <a:latin typeface="Calibri" pitchFamily="34" charset="0"/>
              </a:defRPr>
            </a:lvl1pPr>
            <a:lvl2pPr defTabSz="358775" eaLnBrk="0" hangingPunct="0">
              <a:spcBef>
                <a:spcPct val="20000"/>
              </a:spcBef>
              <a:buFont typeface="Arial" charset="0"/>
              <a:buChar char="–"/>
              <a:tabLst>
                <a:tab pos="3943350" algn="l"/>
              </a:tabLst>
              <a:defRPr sz="2800">
                <a:solidFill>
                  <a:schemeClr val="tx1"/>
                </a:solidFill>
                <a:latin typeface="Calibri" pitchFamily="34" charset="0"/>
              </a:defRPr>
            </a:lvl2pPr>
            <a:lvl3pPr marL="1143000" indent="-228600" defTabSz="358775" eaLnBrk="0" hangingPunct="0">
              <a:spcBef>
                <a:spcPct val="20000"/>
              </a:spcBef>
              <a:buFont typeface="Arial" charset="0"/>
              <a:buChar char="•"/>
              <a:tabLst>
                <a:tab pos="3943350" algn="l"/>
              </a:tabLst>
              <a:defRPr sz="2400">
                <a:solidFill>
                  <a:schemeClr val="tx1"/>
                </a:solidFill>
                <a:latin typeface="Calibri" pitchFamily="34" charset="0"/>
              </a:defRPr>
            </a:lvl3pPr>
            <a:lvl4pPr marL="1600200" indent="-228600" defTabSz="358775" eaLnBrk="0" hangingPunct="0">
              <a:spcBef>
                <a:spcPct val="20000"/>
              </a:spcBef>
              <a:buFont typeface="Arial" charset="0"/>
              <a:buChar char="–"/>
              <a:tabLst>
                <a:tab pos="3943350" algn="l"/>
              </a:tabLst>
              <a:defRPr sz="2000">
                <a:solidFill>
                  <a:schemeClr val="tx1"/>
                </a:solidFill>
                <a:latin typeface="Calibri" pitchFamily="34" charset="0"/>
              </a:defRPr>
            </a:lvl4pPr>
            <a:lvl5pPr marL="2057400" indent="-228600" defTabSz="358775" eaLnBrk="0" hangingPunct="0">
              <a:spcBef>
                <a:spcPct val="20000"/>
              </a:spcBef>
              <a:buFont typeface="Arial" charset="0"/>
              <a:buChar char="»"/>
              <a:tabLst>
                <a:tab pos="3943350" algn="l"/>
              </a:tabLst>
              <a:defRPr sz="2000">
                <a:solidFill>
                  <a:schemeClr val="tx1"/>
                </a:solidFill>
                <a:latin typeface="Calibri" pitchFamily="34" charset="0"/>
              </a:defRPr>
            </a:lvl5pPr>
            <a:lvl6pPr marL="2514600" indent="-228600" defTabSz="358775" eaLnBrk="0" fontAlgn="base" hangingPunct="0">
              <a:spcBef>
                <a:spcPct val="20000"/>
              </a:spcBef>
              <a:spcAft>
                <a:spcPct val="0"/>
              </a:spcAft>
              <a:buFont typeface="Arial" charset="0"/>
              <a:buChar char="»"/>
              <a:tabLst>
                <a:tab pos="3943350" algn="l"/>
              </a:tabLst>
              <a:defRPr sz="2000">
                <a:solidFill>
                  <a:schemeClr val="tx1"/>
                </a:solidFill>
                <a:latin typeface="Calibri" pitchFamily="34" charset="0"/>
              </a:defRPr>
            </a:lvl6pPr>
            <a:lvl7pPr marL="2971800" indent="-228600" defTabSz="358775" eaLnBrk="0" fontAlgn="base" hangingPunct="0">
              <a:spcBef>
                <a:spcPct val="20000"/>
              </a:spcBef>
              <a:spcAft>
                <a:spcPct val="0"/>
              </a:spcAft>
              <a:buFont typeface="Arial" charset="0"/>
              <a:buChar char="»"/>
              <a:tabLst>
                <a:tab pos="3943350" algn="l"/>
              </a:tabLst>
              <a:defRPr sz="2000">
                <a:solidFill>
                  <a:schemeClr val="tx1"/>
                </a:solidFill>
                <a:latin typeface="Calibri" pitchFamily="34" charset="0"/>
              </a:defRPr>
            </a:lvl7pPr>
            <a:lvl8pPr marL="3429000" indent="-228600" defTabSz="358775" eaLnBrk="0" fontAlgn="base" hangingPunct="0">
              <a:spcBef>
                <a:spcPct val="20000"/>
              </a:spcBef>
              <a:spcAft>
                <a:spcPct val="0"/>
              </a:spcAft>
              <a:buFont typeface="Arial" charset="0"/>
              <a:buChar char="»"/>
              <a:tabLst>
                <a:tab pos="3943350" algn="l"/>
              </a:tabLst>
              <a:defRPr sz="2000">
                <a:solidFill>
                  <a:schemeClr val="tx1"/>
                </a:solidFill>
                <a:latin typeface="Calibri" pitchFamily="34" charset="0"/>
              </a:defRPr>
            </a:lvl8pPr>
            <a:lvl9pPr marL="3886200" indent="-228600" defTabSz="358775" eaLnBrk="0" fontAlgn="base" hangingPunct="0">
              <a:spcBef>
                <a:spcPct val="20000"/>
              </a:spcBef>
              <a:spcAft>
                <a:spcPct val="0"/>
              </a:spcAft>
              <a:buFont typeface="Arial" charset="0"/>
              <a:buChar char="»"/>
              <a:tabLst>
                <a:tab pos="3943350" algn="l"/>
              </a:tabLst>
              <a:defRPr sz="2000">
                <a:solidFill>
                  <a:schemeClr val="tx1"/>
                </a:solidFill>
                <a:latin typeface="Calibri" pitchFamily="34" charset="0"/>
              </a:defRPr>
            </a:lvl9pPr>
          </a:lstStyle>
          <a:p>
            <a:pPr algn="just">
              <a:spcBef>
                <a:spcPts val="600"/>
              </a:spcBef>
              <a:spcAft>
                <a:spcPts val="600"/>
              </a:spcAft>
              <a:buNone/>
            </a:pPr>
            <a:r>
              <a:rPr lang="it-IT" altLang="it-IT" sz="1200" b="1" i="1" dirty="0">
                <a:latin typeface="Arial" charset="0"/>
                <a:cs typeface="Arial" charset="0"/>
              </a:rPr>
              <a:t>Premessa</a:t>
            </a:r>
            <a:r>
              <a:rPr lang="it-IT" altLang="it-IT" sz="1200" i="1" dirty="0">
                <a:latin typeface="Arial" charset="0"/>
                <a:cs typeface="Arial" charset="0"/>
              </a:rPr>
              <a:t>		</a:t>
            </a:r>
            <a:r>
              <a:rPr lang="it-IT" altLang="it-IT" sz="1000" dirty="0">
                <a:latin typeface="Arial" charset="0"/>
              </a:rPr>
              <a:t>pag.  4</a:t>
            </a:r>
            <a:endParaRPr lang="it-IT" altLang="it-IT" sz="1000" dirty="0">
              <a:latin typeface="Arial" charset="0"/>
              <a:ea typeface="Calibri" pitchFamily="34" charset="0"/>
              <a:cs typeface="Arial" charset="0"/>
            </a:endParaRPr>
          </a:p>
          <a:p>
            <a:pPr algn="just">
              <a:spcBef>
                <a:spcPts val="1200"/>
              </a:spcBef>
              <a:spcAft>
                <a:spcPts val="600"/>
              </a:spcAft>
              <a:buNone/>
            </a:pPr>
            <a:r>
              <a:rPr lang="it-IT" altLang="it-IT" sz="1200" b="1" dirty="0">
                <a:latin typeface="Arial" charset="0"/>
                <a:cs typeface="Arial" charset="0"/>
              </a:rPr>
              <a:t>1. Principi</a:t>
            </a:r>
            <a:endParaRPr lang="it-IT" altLang="it-IT" sz="1000" b="1" dirty="0">
              <a:latin typeface="Arial" charset="0"/>
              <a:ea typeface="Calibri" pitchFamily="34" charset="0"/>
              <a:cs typeface="Arial" charset="0"/>
            </a:endParaRPr>
          </a:p>
          <a:p>
            <a:pPr marL="0" lvl="1" algn="just">
              <a:lnSpc>
                <a:spcPts val="1200"/>
              </a:lnSpc>
              <a:spcBef>
                <a:spcPts val="500"/>
              </a:spcBef>
              <a:spcAft>
                <a:spcPts val="500"/>
              </a:spcAft>
              <a:buNone/>
            </a:pPr>
            <a:r>
              <a:rPr lang="it-IT" altLang="it-IT" sz="1000" dirty="0">
                <a:latin typeface="Arial" charset="0"/>
                <a:ea typeface="Calibri" pitchFamily="34" charset="0"/>
                <a:cs typeface="Arial" charset="0"/>
              </a:rPr>
              <a:t>1.1  Filosofia del progetto		pag.   7</a:t>
            </a:r>
            <a:endParaRPr lang="it-IT" altLang="it-IT" sz="1000" dirty="0">
              <a:latin typeface="Arial" charset="0"/>
            </a:endParaRPr>
          </a:p>
          <a:p>
            <a:pPr marL="0" lvl="1" algn="just">
              <a:lnSpc>
                <a:spcPts val="1200"/>
              </a:lnSpc>
              <a:spcBef>
                <a:spcPts val="500"/>
              </a:spcBef>
              <a:spcAft>
                <a:spcPts val="500"/>
              </a:spcAft>
              <a:buNone/>
            </a:pPr>
            <a:r>
              <a:rPr lang="it-IT" altLang="it-IT" sz="1000" dirty="0">
                <a:latin typeface="Arial" charset="0"/>
                <a:ea typeface="Calibri" pitchFamily="34" charset="0"/>
                <a:cs typeface="Calibri" pitchFamily="34" charset="0"/>
              </a:rPr>
              <a:t>1.2  Elementi qualitativi di valutazione della proposta		pag. </a:t>
            </a:r>
            <a:r>
              <a:rPr lang="it-IT" altLang="it-IT" sz="1000" dirty="0">
                <a:latin typeface="Arial" charset="0"/>
                <a:ea typeface="Calibri" pitchFamily="34" charset="0"/>
                <a:cs typeface="Arial" charset="0"/>
              </a:rPr>
              <a:t>  8</a:t>
            </a:r>
            <a:endParaRPr lang="it-IT" altLang="it-IT" sz="1000" dirty="0">
              <a:latin typeface="Arial" charset="0"/>
            </a:endParaRPr>
          </a:p>
          <a:p>
            <a:pPr marL="0" lvl="1" algn="just">
              <a:lnSpc>
                <a:spcPts val="1200"/>
              </a:lnSpc>
              <a:spcBef>
                <a:spcPts val="500"/>
              </a:spcBef>
              <a:spcAft>
                <a:spcPts val="500"/>
              </a:spcAft>
              <a:buNone/>
            </a:pPr>
            <a:r>
              <a:rPr lang="it-IT" altLang="it-IT" sz="1000" dirty="0">
                <a:latin typeface="Arial" charset="0"/>
                <a:ea typeface="Calibri" pitchFamily="34" charset="0"/>
                <a:cs typeface="Calibri" pitchFamily="34" charset="0"/>
              </a:rPr>
              <a:t>1.3  Nuove funzioni		pag. </a:t>
            </a:r>
            <a:r>
              <a:rPr lang="it-IT" altLang="it-IT" sz="1000" dirty="0">
                <a:latin typeface="Arial" charset="0"/>
                <a:ea typeface="Calibri" pitchFamily="34" charset="0"/>
                <a:cs typeface="Arial" charset="0"/>
              </a:rPr>
              <a:t>  9</a:t>
            </a:r>
            <a:endParaRPr lang="it-IT" altLang="it-IT" sz="1000" dirty="0">
              <a:latin typeface="Arial" charset="0"/>
            </a:endParaRPr>
          </a:p>
          <a:p>
            <a:pPr algn="just">
              <a:lnSpc>
                <a:spcPts val="1200"/>
              </a:lnSpc>
              <a:spcBef>
                <a:spcPts val="500"/>
              </a:spcBef>
              <a:spcAft>
                <a:spcPts val="500"/>
              </a:spcAft>
              <a:buNone/>
            </a:pPr>
            <a:r>
              <a:rPr lang="it-IT" altLang="it-IT" sz="1000" dirty="0">
                <a:latin typeface="Arial" charset="0"/>
                <a:ea typeface="Calibri" pitchFamily="34" charset="0"/>
                <a:cs typeface="Calibri" pitchFamily="34" charset="0"/>
              </a:rPr>
              <a:t>1.4  Modalità di intervento		pag. </a:t>
            </a:r>
            <a:r>
              <a:rPr lang="it-IT" altLang="it-IT" sz="1000" dirty="0">
                <a:latin typeface="Arial" charset="0"/>
                <a:ea typeface="Calibri" pitchFamily="34" charset="0"/>
                <a:cs typeface="Arial" charset="0"/>
              </a:rPr>
              <a:t> 10</a:t>
            </a:r>
            <a:endParaRPr lang="it-IT" altLang="it-IT" sz="100" b="1" dirty="0">
              <a:latin typeface="Arial" charset="0"/>
              <a:cs typeface="Arial" charset="0"/>
            </a:endParaRPr>
          </a:p>
          <a:p>
            <a:pPr marL="0" lvl="1" algn="just">
              <a:spcBef>
                <a:spcPts val="1200"/>
              </a:spcBef>
              <a:spcAft>
                <a:spcPts val="600"/>
              </a:spcAft>
              <a:buNone/>
            </a:pPr>
            <a:r>
              <a:rPr lang="it-IT" altLang="it-IT" sz="1200" b="1" dirty="0">
                <a:latin typeface="Arial" charset="0"/>
                <a:cs typeface="Arial" charset="0"/>
              </a:rPr>
              <a:t>2. Inquadramento territoriale</a:t>
            </a:r>
            <a:r>
              <a:rPr lang="it-IT" altLang="it-IT" sz="1400" dirty="0">
                <a:solidFill>
                  <a:srgbClr val="000000"/>
                </a:solidFill>
                <a:latin typeface="Arial" charset="0"/>
                <a:cs typeface="Arial" charset="0"/>
              </a:rPr>
              <a:t>	  				</a:t>
            </a:r>
          </a:p>
          <a:p>
            <a:pPr marL="0" lvl="1" algn="just">
              <a:spcBef>
                <a:spcPts val="500"/>
              </a:spcBef>
              <a:spcAft>
                <a:spcPts val="500"/>
              </a:spcAft>
              <a:buNone/>
            </a:pPr>
            <a:r>
              <a:rPr lang="it-IT" altLang="it-IT" sz="1000" dirty="0">
                <a:latin typeface="Arial" charset="0"/>
                <a:ea typeface="Calibri" pitchFamily="34" charset="0"/>
                <a:cs typeface="Arial" charset="0"/>
              </a:rPr>
              <a:t>2.1  </a:t>
            </a:r>
            <a:r>
              <a:rPr lang="it-IT" altLang="it-IT" sz="1000" dirty="0">
                <a:latin typeface="Arial" charset="0"/>
                <a:ea typeface="Calibri" pitchFamily="34" charset="0"/>
                <a:cs typeface="Calibri" pitchFamily="34" charset="0"/>
              </a:rPr>
              <a:t>Contesto geografico</a:t>
            </a:r>
            <a:r>
              <a:rPr lang="it-IT" altLang="it-IT" sz="1000" dirty="0">
                <a:solidFill>
                  <a:srgbClr val="FF0000"/>
                </a:solidFill>
                <a:latin typeface="Arial" charset="0"/>
                <a:ea typeface="Calibri" pitchFamily="34" charset="0"/>
                <a:cs typeface="Arial" charset="0"/>
              </a:rPr>
              <a:t>                                                                         </a:t>
            </a:r>
            <a:r>
              <a:rPr lang="it-IT" altLang="it-IT" sz="1000" dirty="0">
                <a:latin typeface="Arial" charset="0"/>
                <a:ea typeface="Calibri" pitchFamily="34" charset="0"/>
                <a:cs typeface="Arial" charset="0"/>
              </a:rPr>
              <a:t>pag.   12</a:t>
            </a:r>
          </a:p>
          <a:p>
            <a:pPr marL="0" lvl="1" algn="just">
              <a:spcBef>
                <a:spcPts val="500"/>
              </a:spcBef>
              <a:spcAft>
                <a:spcPts val="500"/>
              </a:spcAft>
              <a:buNone/>
            </a:pPr>
            <a:r>
              <a:rPr lang="it-IT" altLang="it-IT" sz="1000" dirty="0">
                <a:latin typeface="Arial" charset="0"/>
                <a:ea typeface="Calibri" pitchFamily="34" charset="0"/>
                <a:cs typeface="Calibri" pitchFamily="34" charset="0"/>
              </a:rPr>
              <a:t>2.2  Sistema infrastrutturale e logistico	pag. </a:t>
            </a:r>
            <a:r>
              <a:rPr lang="it-IT" altLang="it-IT" sz="1000" dirty="0">
                <a:latin typeface="Arial" charset="0"/>
                <a:ea typeface="Calibri" pitchFamily="34" charset="0"/>
                <a:cs typeface="Arial" charset="0"/>
              </a:rPr>
              <a:t> 13</a:t>
            </a:r>
            <a:r>
              <a:rPr lang="it-IT" altLang="it-IT" sz="1000" dirty="0">
                <a:latin typeface="Arial" charset="0"/>
                <a:ea typeface="Calibri" pitchFamily="34" charset="0"/>
                <a:cs typeface="Calibri" pitchFamily="34" charset="0"/>
              </a:rPr>
              <a:t>	</a:t>
            </a:r>
          </a:p>
          <a:p>
            <a:pPr algn="just">
              <a:spcBef>
                <a:spcPts val="500"/>
              </a:spcBef>
              <a:spcAft>
                <a:spcPts val="500"/>
              </a:spcAft>
              <a:buNone/>
            </a:pPr>
            <a:r>
              <a:rPr lang="it-IT" altLang="it-IT" sz="1000" dirty="0">
                <a:latin typeface="Arial" charset="0"/>
                <a:ea typeface="Calibri" pitchFamily="34" charset="0"/>
                <a:cs typeface="Calibri" pitchFamily="34" charset="0"/>
              </a:rPr>
              <a:t>2.3  Attrattività turistico - culturale ed emergenze ambientali                 pag. </a:t>
            </a:r>
            <a:r>
              <a:rPr lang="it-IT" altLang="it-IT" sz="1000" dirty="0">
                <a:latin typeface="Arial" charset="0"/>
                <a:ea typeface="Calibri" pitchFamily="34" charset="0"/>
                <a:cs typeface="Arial" charset="0"/>
              </a:rPr>
              <a:t>  14</a:t>
            </a:r>
          </a:p>
          <a:p>
            <a:pPr algn="just">
              <a:spcBef>
                <a:spcPts val="1200"/>
              </a:spcBef>
              <a:spcAft>
                <a:spcPts val="600"/>
              </a:spcAft>
              <a:buNone/>
            </a:pPr>
            <a:r>
              <a:rPr lang="it-IT" altLang="it-IT" sz="1200" b="1" dirty="0">
                <a:latin typeface="Arial" charset="0"/>
                <a:cs typeface="Arial" charset="0"/>
              </a:rPr>
              <a:t>3. Immobile</a:t>
            </a:r>
            <a:r>
              <a:rPr lang="it-IT" altLang="it-IT" sz="1000" dirty="0">
                <a:latin typeface="Arial" charset="0"/>
                <a:ea typeface="Calibri" pitchFamily="34" charset="0"/>
                <a:cs typeface="Calibri" pitchFamily="34" charset="0"/>
              </a:rPr>
              <a:t>	 	</a:t>
            </a:r>
          </a:p>
          <a:p>
            <a:pPr algn="just">
              <a:spcBef>
                <a:spcPts val="500"/>
              </a:spcBef>
              <a:spcAft>
                <a:spcPts val="500"/>
              </a:spcAft>
              <a:buNone/>
            </a:pPr>
            <a:r>
              <a:rPr lang="it-IT" altLang="it-IT" sz="1000" dirty="0">
                <a:latin typeface="Arial" charset="0"/>
                <a:ea typeface="Calibri" pitchFamily="34" charset="0"/>
                <a:cs typeface="Calibri" pitchFamily="34" charset="0"/>
              </a:rPr>
              <a:t>3.1  Localizzazione                                                                                  pag.  16   </a:t>
            </a:r>
          </a:p>
          <a:p>
            <a:pPr algn="just">
              <a:spcBef>
                <a:spcPts val="500"/>
              </a:spcBef>
              <a:spcAft>
                <a:spcPts val="500"/>
              </a:spcAft>
              <a:buNone/>
            </a:pPr>
            <a:r>
              <a:rPr lang="it-IT" altLang="it-IT" sz="1000" dirty="0">
                <a:latin typeface="Arial" charset="0"/>
                <a:ea typeface="Calibri" pitchFamily="34" charset="0"/>
                <a:cs typeface="Calibri" pitchFamily="34" charset="0"/>
              </a:rPr>
              <a:t>3.2  Inquadramento tecnico-amministrativo	pag.  17 </a:t>
            </a:r>
          </a:p>
          <a:p>
            <a:pPr algn="just">
              <a:spcBef>
                <a:spcPts val="500"/>
              </a:spcBef>
              <a:spcAft>
                <a:spcPts val="500"/>
              </a:spcAft>
              <a:buNone/>
            </a:pPr>
            <a:r>
              <a:rPr lang="it-IT" altLang="it-IT" sz="1000" dirty="0">
                <a:latin typeface="Arial" charset="0"/>
                <a:ea typeface="Calibri" pitchFamily="34" charset="0"/>
                <a:cs typeface="Calibri" pitchFamily="34" charset="0"/>
              </a:rPr>
              <a:t>3.3  Caratteristiche fisiche                                                                       pag.  18 </a:t>
            </a:r>
          </a:p>
          <a:p>
            <a:pPr algn="just">
              <a:spcBef>
                <a:spcPts val="500"/>
              </a:spcBef>
              <a:spcAft>
                <a:spcPts val="500"/>
              </a:spcAft>
              <a:buNone/>
            </a:pPr>
            <a:r>
              <a:rPr lang="it-IT" altLang="it-IT" sz="1000" dirty="0">
                <a:latin typeface="Arial" charset="0"/>
                <a:ea typeface="Calibri" pitchFamily="34" charset="0"/>
                <a:cs typeface="Calibri" pitchFamily="34" charset="0"/>
              </a:rPr>
              <a:t>3.4  </a:t>
            </a:r>
            <a:r>
              <a:rPr lang="it-IT" altLang="it-IT" sz="1000" dirty="0">
                <a:latin typeface="Arial" charset="0"/>
                <a:cs typeface="Arial" charset="0"/>
              </a:rPr>
              <a:t>Documentazione fotografica	</a:t>
            </a:r>
            <a:r>
              <a:rPr lang="it-IT" altLang="it-IT" sz="1000" dirty="0">
                <a:latin typeface="Arial" charset="0"/>
                <a:ea typeface="Calibri" pitchFamily="34" charset="0"/>
                <a:cs typeface="Calibri" pitchFamily="34" charset="0"/>
              </a:rPr>
              <a:t>pag.  20</a:t>
            </a:r>
          </a:p>
          <a:p>
            <a:pPr algn="just">
              <a:spcBef>
                <a:spcPts val="500"/>
              </a:spcBef>
              <a:spcAft>
                <a:spcPts val="500"/>
              </a:spcAft>
              <a:buNone/>
            </a:pPr>
            <a:r>
              <a:rPr lang="it-IT" altLang="it-IT" sz="1000" dirty="0">
                <a:latin typeface="Arial" charset="0"/>
                <a:ea typeface="Calibri" pitchFamily="34" charset="0"/>
                <a:cs typeface="Calibri" pitchFamily="34" charset="0"/>
              </a:rPr>
              <a:t>3.5  Situazione vincolistica		pag.  21</a:t>
            </a:r>
          </a:p>
          <a:p>
            <a:pPr algn="just">
              <a:spcBef>
                <a:spcPts val="500"/>
              </a:spcBef>
              <a:spcAft>
                <a:spcPts val="500"/>
              </a:spcAft>
              <a:buNone/>
            </a:pPr>
            <a:r>
              <a:rPr lang="it-IT" altLang="it-IT" sz="1000" dirty="0">
                <a:latin typeface="Arial" charset="0"/>
                <a:ea typeface="Calibri" pitchFamily="34" charset="0"/>
                <a:cs typeface="Calibri" pitchFamily="34" charset="0"/>
              </a:rPr>
              <a:t>3.6  Quadro della pianificazione territoriale e urbanistica		pag.  23</a:t>
            </a:r>
          </a:p>
          <a:p>
            <a:pPr algn="just">
              <a:spcBef>
                <a:spcPts val="500"/>
              </a:spcBef>
              <a:spcAft>
                <a:spcPts val="500"/>
              </a:spcAft>
              <a:buNone/>
            </a:pPr>
            <a:endParaRPr lang="it-IT" altLang="it-IT" sz="1000" dirty="0">
              <a:latin typeface="Arial" charset="0"/>
              <a:ea typeface="Calibri" pitchFamily="34" charset="0"/>
              <a:cs typeface="Calibri" pitchFamily="34" charset="0"/>
            </a:endParaRPr>
          </a:p>
        </p:txBody>
      </p:sp>
      <p:sp>
        <p:nvSpPr>
          <p:cNvPr id="3" name="Segnaposto numero diapositiva 2"/>
          <p:cNvSpPr>
            <a:spLocks noGrp="1"/>
          </p:cNvSpPr>
          <p:nvPr>
            <p:ph type="sldNum" sz="quarter" idx="10"/>
          </p:nvPr>
        </p:nvSpPr>
        <p:spPr/>
        <p:txBody>
          <a:bodyPr/>
          <a:lstStyle/>
          <a:p>
            <a:pPr>
              <a:defRPr/>
            </a:pPr>
            <a:fld id="{95E82E84-58B0-4BC1-9588-3FEFE64775A7}" type="slidenum">
              <a:rPr lang="it-IT" smtClean="0"/>
              <a:pPr>
                <a:defRPr/>
              </a:pPr>
              <a:t>2</a:t>
            </a:fld>
            <a:endParaRPr lang="it-IT" dirty="0"/>
          </a:p>
        </p:txBody>
      </p:sp>
      <p:sp>
        <p:nvSpPr>
          <p:cNvPr id="7" name="Text Box 4"/>
          <p:cNvSpPr txBox="1">
            <a:spLocks noChangeArrowheads="1"/>
          </p:cNvSpPr>
          <p:nvPr/>
        </p:nvSpPr>
        <p:spPr bwMode="auto">
          <a:xfrm>
            <a:off x="539751" y="260648"/>
            <a:ext cx="3275013"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4" tIns="45718" rIns="91434" bIns="45718">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50000"/>
              </a:spcBef>
              <a:buFontTx/>
              <a:buNone/>
            </a:pPr>
            <a:r>
              <a:rPr lang="it-IT" altLang="it-IT" sz="2200" b="1" dirty="0">
                <a:latin typeface="Swis721 Lt BT" pitchFamily="34" charset="0"/>
              </a:rPr>
              <a:t>Indice</a:t>
            </a:r>
          </a:p>
        </p:txBody>
      </p:sp>
    </p:spTree>
    <p:extLst>
      <p:ext uri="{BB962C8B-B14F-4D97-AF65-F5344CB8AC3E}">
        <p14:creationId xmlns:p14="http://schemas.microsoft.com/office/powerpoint/2010/main" val="3608401880"/>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Rettangolo 5"/>
          <p:cNvSpPr>
            <a:spLocks noChangeArrowheads="1"/>
          </p:cNvSpPr>
          <p:nvPr/>
        </p:nvSpPr>
        <p:spPr bwMode="auto">
          <a:xfrm>
            <a:off x="540000" y="720000"/>
            <a:ext cx="42338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ts val="600"/>
              </a:spcBef>
              <a:buFontTx/>
              <a:buNone/>
            </a:pPr>
            <a:r>
              <a:rPr lang="it-IT" altLang="it-IT" sz="1400" dirty="0">
                <a:latin typeface="Arial" charset="0"/>
                <a:cs typeface="Arial" charset="0"/>
              </a:rPr>
              <a:t>3.4 Documentazione fotografica</a:t>
            </a:r>
          </a:p>
        </p:txBody>
      </p:sp>
      <p:sp>
        <p:nvSpPr>
          <p:cNvPr id="40965" name="Rettangolo 21"/>
          <p:cNvSpPr>
            <a:spLocks noChangeArrowheads="1"/>
          </p:cNvSpPr>
          <p:nvPr/>
        </p:nvSpPr>
        <p:spPr bwMode="auto">
          <a:xfrm>
            <a:off x="503238" y="1403350"/>
            <a:ext cx="86915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ts val="600"/>
              </a:spcBef>
              <a:buFontTx/>
              <a:buNone/>
            </a:pPr>
            <a:r>
              <a:rPr lang="it-IT" altLang="it-IT" sz="1200" i="1" dirty="0">
                <a:latin typeface="Arial" charset="0"/>
                <a:cs typeface="Arial" charset="0"/>
              </a:rPr>
              <a:t>Documentazione fotografica</a:t>
            </a:r>
          </a:p>
        </p:txBody>
      </p:sp>
      <p:pic>
        <p:nvPicPr>
          <p:cNvPr id="2" name="Immagine 1">
            <a:extLst>
              <a:ext uri="{FF2B5EF4-FFF2-40B4-BE49-F238E27FC236}">
                <a16:creationId xmlns:a16="http://schemas.microsoft.com/office/drawing/2014/main" id="{FAEA4CE2-215F-94E8-8AB0-71966F23492E}"/>
              </a:ext>
            </a:extLst>
          </p:cNvPr>
          <p:cNvPicPr>
            <a:picLocks noChangeAspect="1"/>
          </p:cNvPicPr>
          <p:nvPr/>
        </p:nvPicPr>
        <p:blipFill>
          <a:blip r:embed="rId2"/>
          <a:srcRect l="8487" t="2726" r="10566"/>
          <a:stretch/>
        </p:blipFill>
        <p:spPr>
          <a:xfrm>
            <a:off x="540000" y="2512499"/>
            <a:ext cx="2643189" cy="2842651"/>
          </a:xfrm>
          <a:prstGeom prst="rect">
            <a:avLst/>
          </a:prstGeom>
          <a:ln w="6350">
            <a:solidFill>
              <a:schemeClr val="tx1"/>
            </a:solidFill>
          </a:ln>
        </p:spPr>
      </p:pic>
      <p:sp>
        <p:nvSpPr>
          <p:cNvPr id="28" name="Segnaposto numero diapositiva 2"/>
          <p:cNvSpPr>
            <a:spLocks noGrp="1"/>
          </p:cNvSpPr>
          <p:nvPr>
            <p:ph type="sldNum" sz="quarter" idx="10"/>
          </p:nvPr>
        </p:nvSpPr>
        <p:spPr>
          <a:xfrm>
            <a:off x="7099300" y="6399213"/>
            <a:ext cx="2311400" cy="365125"/>
          </a:xfrm>
        </p:spPr>
        <p:txBody>
          <a:bodyPr/>
          <a:lstStyle/>
          <a:p>
            <a:pPr>
              <a:defRPr/>
            </a:pPr>
            <a:fld id="{95E82E84-58B0-4BC1-9588-3FEFE64775A7}" type="slidenum">
              <a:rPr lang="it-IT" smtClean="0"/>
              <a:pPr>
                <a:defRPr/>
              </a:pPr>
              <a:t>20</a:t>
            </a:fld>
            <a:endParaRPr lang="it-IT" dirty="0"/>
          </a:p>
        </p:txBody>
      </p:sp>
      <p:grpSp>
        <p:nvGrpSpPr>
          <p:cNvPr id="5" name="Gruppo 18"/>
          <p:cNvGrpSpPr>
            <a:grpSpLocks/>
          </p:cNvGrpSpPr>
          <p:nvPr/>
        </p:nvGrpSpPr>
        <p:grpSpPr bwMode="auto">
          <a:xfrm>
            <a:off x="507547" y="2537540"/>
            <a:ext cx="258694" cy="428749"/>
            <a:chOff x="513091" y="2038494"/>
            <a:chExt cx="258404" cy="429052"/>
          </a:xfrm>
          <a:solidFill>
            <a:schemeClr val="bg1">
              <a:lumMod val="95000"/>
            </a:schemeClr>
          </a:solidFill>
        </p:grpSpPr>
        <p:cxnSp>
          <p:nvCxnSpPr>
            <p:cNvPr id="55" name="Connettore 2 54"/>
            <p:cNvCxnSpPr/>
            <p:nvPr/>
          </p:nvCxnSpPr>
          <p:spPr>
            <a:xfrm rot="16200000" flipV="1">
              <a:off x="551300" y="2360316"/>
              <a:ext cx="212875" cy="1586"/>
            </a:xfrm>
            <a:prstGeom prst="straightConnector1">
              <a:avLst/>
            </a:prstGeom>
            <a:grpFill/>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6889" name="CasellaDiTesto 20"/>
            <p:cNvSpPr txBox="1">
              <a:spLocks noChangeArrowheads="1"/>
            </p:cNvSpPr>
            <p:nvPr/>
          </p:nvSpPr>
          <p:spPr bwMode="auto">
            <a:xfrm>
              <a:off x="513091" y="2038494"/>
              <a:ext cx="258404" cy="215444"/>
            </a:xfrm>
            <a:prstGeom prst="rect">
              <a:avLst/>
            </a:prstGeom>
            <a:noFill/>
            <a:ln w="9525">
              <a:noFill/>
              <a:miter lim="800000"/>
              <a:headEnd/>
              <a:tailEnd/>
            </a:ln>
          </p:spPr>
          <p:txBody>
            <a:bodyPr wrap="none">
              <a:spAutoFit/>
            </a:bodyPr>
            <a:lstStyle/>
            <a:p>
              <a:pPr>
                <a:defRPr/>
              </a:pPr>
              <a:r>
                <a:rPr lang="it-IT" sz="800" b="1" dirty="0"/>
                <a:t>N</a:t>
              </a:r>
            </a:p>
          </p:txBody>
        </p:sp>
      </p:grpSp>
      <p:pic>
        <p:nvPicPr>
          <p:cNvPr id="4" name="Immagine 3" descr="Immagine che contiene aria aperta, cielo, erba, edificio&#10;&#10;Il contenuto generato dall'IA potrebbe non essere corretto.">
            <a:extLst>
              <a:ext uri="{FF2B5EF4-FFF2-40B4-BE49-F238E27FC236}">
                <a16:creationId xmlns:a16="http://schemas.microsoft.com/office/drawing/2014/main" id="{6951B8ED-5E0E-4A76-D5ED-427D21F4BD4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1032" y="2155833"/>
            <a:ext cx="2387896" cy="1790922"/>
          </a:xfrm>
          <a:prstGeom prst="rect">
            <a:avLst/>
          </a:prstGeom>
        </p:spPr>
      </p:pic>
      <p:pic>
        <p:nvPicPr>
          <p:cNvPr id="9" name="Immagine 8" descr="Immagine che contiene aria aperta, cielo, erba, edificio&#10;&#10;Il contenuto generato dall'IA potrebbe non essere corretto.">
            <a:extLst>
              <a:ext uri="{FF2B5EF4-FFF2-40B4-BE49-F238E27FC236}">
                <a16:creationId xmlns:a16="http://schemas.microsoft.com/office/drawing/2014/main" id="{303B5727-E1DC-4F87-57D0-43F8A827478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77461" y="2143165"/>
            <a:ext cx="2387896" cy="1790922"/>
          </a:xfrm>
          <a:prstGeom prst="rect">
            <a:avLst/>
          </a:prstGeom>
        </p:spPr>
      </p:pic>
      <p:pic>
        <p:nvPicPr>
          <p:cNvPr id="11" name="Immagine 10" descr="Immagine che contiene aria aperta, cielo, erba, pianta&#10;&#10;Il contenuto generato dall'IA potrebbe non essere corretto.">
            <a:extLst>
              <a:ext uri="{FF2B5EF4-FFF2-40B4-BE49-F238E27FC236}">
                <a16:creationId xmlns:a16="http://schemas.microsoft.com/office/drawing/2014/main" id="{A1C30D0A-51EA-4B25-28F7-9A285975C60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58059" y="4009522"/>
            <a:ext cx="2381920" cy="1786440"/>
          </a:xfrm>
          <a:prstGeom prst="rect">
            <a:avLst/>
          </a:prstGeom>
        </p:spPr>
      </p:pic>
      <p:pic>
        <p:nvPicPr>
          <p:cNvPr id="13" name="Immagine 12" descr="Immagine che contiene aria aperta, acqua, cielo, lago&#10;&#10;Il contenuto generato dall'IA potrebbe non essere corretto.">
            <a:extLst>
              <a:ext uri="{FF2B5EF4-FFF2-40B4-BE49-F238E27FC236}">
                <a16:creationId xmlns:a16="http://schemas.microsoft.com/office/drawing/2014/main" id="{00AA3DE6-513C-5115-E874-9A4074DB5DE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76963" y="4009502"/>
            <a:ext cx="2387898" cy="1790923"/>
          </a:xfrm>
          <a:prstGeom prst="rect">
            <a:avLst/>
          </a:prstGeom>
        </p:spPr>
      </p:pic>
      <p:sp>
        <p:nvSpPr>
          <p:cNvPr id="39" name="CasellaDiTesto 55"/>
          <p:cNvSpPr txBox="1">
            <a:spLocks noChangeArrowheads="1"/>
          </p:cNvSpPr>
          <p:nvPr/>
        </p:nvSpPr>
        <p:spPr bwMode="auto">
          <a:xfrm>
            <a:off x="3657600" y="2133600"/>
            <a:ext cx="255198" cy="246221"/>
          </a:xfrm>
          <a:prstGeom prst="rect">
            <a:avLst/>
          </a:prstGeom>
          <a:noFill/>
          <a:ln w="6350">
            <a:noFill/>
            <a:miter lim="800000"/>
            <a:headEnd/>
            <a:tailEnd/>
          </a:ln>
        </p:spPr>
        <p:txBody>
          <a:bodyPr wrap="none">
            <a:spAutoFit/>
          </a:bodyPr>
          <a:lstStyle/>
          <a:p>
            <a:pPr>
              <a:defRPr/>
            </a:pPr>
            <a:r>
              <a:rPr lang="it-IT" sz="1000" b="1" dirty="0">
                <a:solidFill>
                  <a:srgbClr val="FF0000"/>
                </a:solidFill>
              </a:rPr>
              <a:t>1</a:t>
            </a:r>
          </a:p>
        </p:txBody>
      </p:sp>
      <p:sp>
        <p:nvSpPr>
          <p:cNvPr id="47" name="CasellaDiTesto 55"/>
          <p:cNvSpPr txBox="1">
            <a:spLocks noChangeArrowheads="1"/>
          </p:cNvSpPr>
          <p:nvPr/>
        </p:nvSpPr>
        <p:spPr bwMode="auto">
          <a:xfrm>
            <a:off x="3656856" y="4005064"/>
            <a:ext cx="254000" cy="246062"/>
          </a:xfrm>
          <a:prstGeom prst="rect">
            <a:avLst/>
          </a:prstGeom>
          <a:noFill/>
          <a:ln w="3175">
            <a:noFill/>
            <a:miter lim="800000"/>
            <a:headEnd/>
            <a:tailEnd/>
          </a:ln>
        </p:spPr>
        <p:txBody>
          <a:bodyPr wrap="none">
            <a:spAutoFit/>
          </a:bodyPr>
          <a:lstStyle/>
          <a:p>
            <a:pPr>
              <a:defRPr/>
            </a:pPr>
            <a:r>
              <a:rPr lang="it-IT" sz="1000" b="1" dirty="0">
                <a:solidFill>
                  <a:srgbClr val="FF0000"/>
                </a:solidFill>
              </a:rPr>
              <a:t>3</a:t>
            </a:r>
          </a:p>
        </p:txBody>
      </p:sp>
      <p:sp>
        <p:nvSpPr>
          <p:cNvPr id="40" name="CasellaDiTesto 55"/>
          <p:cNvSpPr txBox="1">
            <a:spLocks noChangeArrowheads="1"/>
          </p:cNvSpPr>
          <p:nvPr/>
        </p:nvSpPr>
        <p:spPr bwMode="auto">
          <a:xfrm>
            <a:off x="6176963" y="2133600"/>
            <a:ext cx="255198" cy="246221"/>
          </a:xfrm>
          <a:prstGeom prst="rect">
            <a:avLst/>
          </a:prstGeom>
          <a:noFill/>
          <a:ln w="3175">
            <a:noFill/>
            <a:miter lim="800000"/>
            <a:headEnd/>
            <a:tailEnd/>
          </a:ln>
        </p:spPr>
        <p:txBody>
          <a:bodyPr wrap="none">
            <a:spAutoFit/>
          </a:bodyPr>
          <a:lstStyle/>
          <a:p>
            <a:pPr>
              <a:defRPr/>
            </a:pPr>
            <a:r>
              <a:rPr lang="it-IT" sz="1000" b="1" dirty="0">
                <a:solidFill>
                  <a:srgbClr val="FF0000"/>
                </a:solidFill>
              </a:rPr>
              <a:t>2</a:t>
            </a:r>
          </a:p>
        </p:txBody>
      </p:sp>
      <p:sp>
        <p:nvSpPr>
          <p:cNvPr id="41" name="CasellaDiTesto 55"/>
          <p:cNvSpPr txBox="1">
            <a:spLocks noChangeArrowheads="1"/>
          </p:cNvSpPr>
          <p:nvPr/>
        </p:nvSpPr>
        <p:spPr bwMode="auto">
          <a:xfrm>
            <a:off x="6176963" y="3995738"/>
            <a:ext cx="255587" cy="246062"/>
          </a:xfrm>
          <a:prstGeom prst="rect">
            <a:avLst/>
          </a:prstGeom>
          <a:noFill/>
          <a:ln w="3175">
            <a:noFill/>
            <a:miter lim="800000"/>
            <a:headEnd/>
            <a:tailEnd/>
          </a:ln>
        </p:spPr>
        <p:txBody>
          <a:bodyPr wrap="none">
            <a:spAutoFit/>
          </a:bodyPr>
          <a:lstStyle/>
          <a:p>
            <a:pPr>
              <a:defRPr/>
            </a:pPr>
            <a:r>
              <a:rPr lang="it-IT" sz="1000" b="1" dirty="0">
                <a:solidFill>
                  <a:srgbClr val="FF0000"/>
                </a:solidFill>
              </a:rPr>
              <a:t>4</a:t>
            </a:r>
          </a:p>
        </p:txBody>
      </p:sp>
      <p:sp>
        <p:nvSpPr>
          <p:cNvPr id="14" name="object 12">
            <a:extLst>
              <a:ext uri="{FF2B5EF4-FFF2-40B4-BE49-F238E27FC236}">
                <a16:creationId xmlns:a16="http://schemas.microsoft.com/office/drawing/2014/main" id="{EA4665B3-8DA7-8AE6-080F-130BC6690D0A}"/>
              </a:ext>
            </a:extLst>
          </p:cNvPr>
          <p:cNvSpPr/>
          <p:nvPr/>
        </p:nvSpPr>
        <p:spPr>
          <a:xfrm rot="18542709">
            <a:off x="1796824" y="3044271"/>
            <a:ext cx="129539" cy="208279"/>
          </a:xfrm>
          <a:custGeom>
            <a:avLst/>
            <a:gdLst/>
            <a:ahLst/>
            <a:cxnLst/>
            <a:rect l="l" t="t" r="r" b="b"/>
            <a:pathLst>
              <a:path w="129539" h="208279">
                <a:moveTo>
                  <a:pt x="4117" y="0"/>
                </a:moveTo>
                <a:lnTo>
                  <a:pt x="0" y="8671"/>
                </a:lnTo>
                <a:lnTo>
                  <a:pt x="35184" y="20891"/>
                </a:lnTo>
                <a:lnTo>
                  <a:pt x="86109" y="34540"/>
                </a:lnTo>
                <a:lnTo>
                  <a:pt x="129212" y="47497"/>
                </a:lnTo>
                <a:lnTo>
                  <a:pt x="53393" y="208152"/>
                </a:lnTo>
              </a:path>
            </a:pathLst>
          </a:custGeom>
          <a:ln w="25400">
            <a:solidFill>
              <a:srgbClr val="FF3737"/>
            </a:solidFill>
            <a:prstDash val="solid"/>
          </a:ln>
        </p:spPr>
        <p:txBody>
          <a:bodyPr wrap="square" lIns="0" tIns="0" rIns="0" bIns="0" rtlCol="0"/>
          <a:lstStyle/>
          <a:p>
            <a:endParaRPr/>
          </a:p>
        </p:txBody>
      </p:sp>
      <p:sp>
        <p:nvSpPr>
          <p:cNvPr id="15" name="object 12">
            <a:extLst>
              <a:ext uri="{FF2B5EF4-FFF2-40B4-BE49-F238E27FC236}">
                <a16:creationId xmlns:a16="http://schemas.microsoft.com/office/drawing/2014/main" id="{DB7CEB22-BA81-05DC-6172-E1DC6FEF48EB}"/>
              </a:ext>
            </a:extLst>
          </p:cNvPr>
          <p:cNvSpPr/>
          <p:nvPr/>
        </p:nvSpPr>
        <p:spPr>
          <a:xfrm rot="18542709">
            <a:off x="1982964" y="3368480"/>
            <a:ext cx="129539" cy="208279"/>
          </a:xfrm>
          <a:custGeom>
            <a:avLst/>
            <a:gdLst/>
            <a:ahLst/>
            <a:cxnLst/>
            <a:rect l="l" t="t" r="r" b="b"/>
            <a:pathLst>
              <a:path w="129539" h="208279">
                <a:moveTo>
                  <a:pt x="4117" y="0"/>
                </a:moveTo>
                <a:lnTo>
                  <a:pt x="0" y="8671"/>
                </a:lnTo>
                <a:lnTo>
                  <a:pt x="35184" y="20891"/>
                </a:lnTo>
                <a:lnTo>
                  <a:pt x="86109" y="34540"/>
                </a:lnTo>
                <a:lnTo>
                  <a:pt x="129212" y="47497"/>
                </a:lnTo>
                <a:lnTo>
                  <a:pt x="53393" y="208152"/>
                </a:lnTo>
              </a:path>
            </a:pathLst>
          </a:custGeom>
          <a:ln w="25400">
            <a:solidFill>
              <a:srgbClr val="FF3737"/>
            </a:solidFill>
            <a:prstDash val="solid"/>
          </a:ln>
        </p:spPr>
        <p:txBody>
          <a:bodyPr wrap="square" lIns="0" tIns="0" rIns="0" bIns="0" rtlCol="0"/>
          <a:lstStyle/>
          <a:p>
            <a:endParaRPr/>
          </a:p>
        </p:txBody>
      </p:sp>
      <p:sp>
        <p:nvSpPr>
          <p:cNvPr id="16" name="object 12">
            <a:extLst>
              <a:ext uri="{FF2B5EF4-FFF2-40B4-BE49-F238E27FC236}">
                <a16:creationId xmlns:a16="http://schemas.microsoft.com/office/drawing/2014/main" id="{F129917B-DD98-5187-75A1-B8E20338F7D4}"/>
              </a:ext>
            </a:extLst>
          </p:cNvPr>
          <p:cNvSpPr/>
          <p:nvPr/>
        </p:nvSpPr>
        <p:spPr>
          <a:xfrm rot="4104101">
            <a:off x="1670847" y="4249337"/>
            <a:ext cx="129539" cy="208279"/>
          </a:xfrm>
          <a:custGeom>
            <a:avLst/>
            <a:gdLst/>
            <a:ahLst/>
            <a:cxnLst/>
            <a:rect l="l" t="t" r="r" b="b"/>
            <a:pathLst>
              <a:path w="129539" h="208279">
                <a:moveTo>
                  <a:pt x="4117" y="0"/>
                </a:moveTo>
                <a:lnTo>
                  <a:pt x="0" y="8671"/>
                </a:lnTo>
                <a:lnTo>
                  <a:pt x="35184" y="20891"/>
                </a:lnTo>
                <a:lnTo>
                  <a:pt x="86109" y="34540"/>
                </a:lnTo>
                <a:lnTo>
                  <a:pt x="129212" y="47497"/>
                </a:lnTo>
                <a:lnTo>
                  <a:pt x="53393" y="208152"/>
                </a:lnTo>
              </a:path>
            </a:pathLst>
          </a:custGeom>
          <a:ln w="25400">
            <a:solidFill>
              <a:srgbClr val="FF3737"/>
            </a:solidFill>
            <a:prstDash val="solid"/>
          </a:ln>
        </p:spPr>
        <p:txBody>
          <a:bodyPr wrap="square" lIns="0" tIns="0" rIns="0" bIns="0" rtlCol="0"/>
          <a:lstStyle/>
          <a:p>
            <a:endParaRPr/>
          </a:p>
        </p:txBody>
      </p:sp>
      <p:sp>
        <p:nvSpPr>
          <p:cNvPr id="17" name="object 12">
            <a:extLst>
              <a:ext uri="{FF2B5EF4-FFF2-40B4-BE49-F238E27FC236}">
                <a16:creationId xmlns:a16="http://schemas.microsoft.com/office/drawing/2014/main" id="{36D546D6-6CFC-0AE5-931D-939B0FEED78A}"/>
              </a:ext>
            </a:extLst>
          </p:cNvPr>
          <p:cNvSpPr/>
          <p:nvPr/>
        </p:nvSpPr>
        <p:spPr>
          <a:xfrm rot="18542709">
            <a:off x="2130932" y="3876425"/>
            <a:ext cx="129539" cy="208279"/>
          </a:xfrm>
          <a:custGeom>
            <a:avLst/>
            <a:gdLst/>
            <a:ahLst/>
            <a:cxnLst/>
            <a:rect l="l" t="t" r="r" b="b"/>
            <a:pathLst>
              <a:path w="129539" h="208279">
                <a:moveTo>
                  <a:pt x="4117" y="0"/>
                </a:moveTo>
                <a:lnTo>
                  <a:pt x="0" y="8671"/>
                </a:lnTo>
                <a:lnTo>
                  <a:pt x="35184" y="20891"/>
                </a:lnTo>
                <a:lnTo>
                  <a:pt x="86109" y="34540"/>
                </a:lnTo>
                <a:lnTo>
                  <a:pt x="129212" y="47497"/>
                </a:lnTo>
                <a:lnTo>
                  <a:pt x="53393" y="208152"/>
                </a:lnTo>
              </a:path>
            </a:pathLst>
          </a:custGeom>
          <a:ln w="25400">
            <a:solidFill>
              <a:srgbClr val="FF3737"/>
            </a:solidFill>
            <a:prstDash val="solid"/>
          </a:ln>
        </p:spPr>
        <p:txBody>
          <a:bodyPr wrap="square" lIns="0" tIns="0" rIns="0" bIns="0" rtlCol="0"/>
          <a:lstStyle/>
          <a:p>
            <a:endParaRPr/>
          </a:p>
        </p:txBody>
      </p:sp>
      <p:sp>
        <p:nvSpPr>
          <p:cNvPr id="20" name="CasellaDiTesto 19">
            <a:extLst>
              <a:ext uri="{FF2B5EF4-FFF2-40B4-BE49-F238E27FC236}">
                <a16:creationId xmlns:a16="http://schemas.microsoft.com/office/drawing/2014/main" id="{827EBD25-A986-D7B4-3BE5-BC1CF7BF1546}"/>
              </a:ext>
            </a:extLst>
          </p:cNvPr>
          <p:cNvSpPr txBox="1"/>
          <p:nvPr/>
        </p:nvSpPr>
        <p:spPr>
          <a:xfrm>
            <a:off x="1861593" y="2756370"/>
            <a:ext cx="307821" cy="369332"/>
          </a:xfrm>
          <a:prstGeom prst="rect">
            <a:avLst/>
          </a:prstGeom>
          <a:noFill/>
        </p:spPr>
        <p:txBody>
          <a:bodyPr wrap="square">
            <a:spAutoFit/>
          </a:bodyPr>
          <a:lstStyle/>
          <a:p>
            <a:r>
              <a:rPr lang="it-IT" sz="1800" dirty="0">
                <a:solidFill>
                  <a:srgbClr val="FF0000"/>
                </a:solidFill>
                <a:latin typeface="Arial MT"/>
                <a:cs typeface="Arial MT"/>
              </a:rPr>
              <a:t>1</a:t>
            </a:r>
            <a:endParaRPr lang="it-IT" dirty="0"/>
          </a:p>
        </p:txBody>
      </p:sp>
      <p:sp>
        <p:nvSpPr>
          <p:cNvPr id="21" name="CasellaDiTesto 20">
            <a:extLst>
              <a:ext uri="{FF2B5EF4-FFF2-40B4-BE49-F238E27FC236}">
                <a16:creationId xmlns:a16="http://schemas.microsoft.com/office/drawing/2014/main" id="{9B6F196C-29E3-C2C2-21F2-23B755F82B41}"/>
              </a:ext>
            </a:extLst>
          </p:cNvPr>
          <p:cNvSpPr txBox="1"/>
          <p:nvPr/>
        </p:nvSpPr>
        <p:spPr>
          <a:xfrm>
            <a:off x="2004473" y="3103287"/>
            <a:ext cx="307821" cy="369332"/>
          </a:xfrm>
          <a:prstGeom prst="rect">
            <a:avLst/>
          </a:prstGeom>
          <a:noFill/>
        </p:spPr>
        <p:txBody>
          <a:bodyPr wrap="square">
            <a:spAutoFit/>
          </a:bodyPr>
          <a:lstStyle/>
          <a:p>
            <a:r>
              <a:rPr lang="it-IT" sz="1800" dirty="0">
                <a:solidFill>
                  <a:srgbClr val="FF0000"/>
                </a:solidFill>
                <a:latin typeface="Arial MT"/>
                <a:cs typeface="Arial MT"/>
              </a:rPr>
              <a:t>2</a:t>
            </a:r>
            <a:endParaRPr lang="it-IT" dirty="0"/>
          </a:p>
        </p:txBody>
      </p:sp>
      <p:sp>
        <p:nvSpPr>
          <p:cNvPr id="22" name="CasellaDiTesto 21">
            <a:extLst>
              <a:ext uri="{FF2B5EF4-FFF2-40B4-BE49-F238E27FC236}">
                <a16:creationId xmlns:a16="http://schemas.microsoft.com/office/drawing/2014/main" id="{3E48B54C-F165-3390-DD4A-5EB003D99DCF}"/>
              </a:ext>
            </a:extLst>
          </p:cNvPr>
          <p:cNvSpPr txBox="1"/>
          <p:nvPr/>
        </p:nvSpPr>
        <p:spPr>
          <a:xfrm>
            <a:off x="2158383" y="3588524"/>
            <a:ext cx="307821" cy="369332"/>
          </a:xfrm>
          <a:prstGeom prst="rect">
            <a:avLst/>
          </a:prstGeom>
          <a:noFill/>
        </p:spPr>
        <p:txBody>
          <a:bodyPr wrap="square">
            <a:spAutoFit/>
          </a:bodyPr>
          <a:lstStyle/>
          <a:p>
            <a:r>
              <a:rPr lang="it-IT" sz="1800" dirty="0">
                <a:solidFill>
                  <a:srgbClr val="FF0000"/>
                </a:solidFill>
                <a:latin typeface="Arial MT"/>
                <a:cs typeface="Arial MT"/>
              </a:rPr>
              <a:t>3</a:t>
            </a:r>
            <a:endParaRPr lang="it-IT" dirty="0"/>
          </a:p>
        </p:txBody>
      </p:sp>
      <p:sp>
        <p:nvSpPr>
          <p:cNvPr id="23" name="CasellaDiTesto 22">
            <a:extLst>
              <a:ext uri="{FF2B5EF4-FFF2-40B4-BE49-F238E27FC236}">
                <a16:creationId xmlns:a16="http://schemas.microsoft.com/office/drawing/2014/main" id="{3D462506-ACDC-9734-1D3B-C4D0298F626E}"/>
              </a:ext>
            </a:extLst>
          </p:cNvPr>
          <p:cNvSpPr txBox="1"/>
          <p:nvPr/>
        </p:nvSpPr>
        <p:spPr>
          <a:xfrm>
            <a:off x="1631388" y="4353476"/>
            <a:ext cx="307821" cy="369332"/>
          </a:xfrm>
          <a:prstGeom prst="rect">
            <a:avLst/>
          </a:prstGeom>
          <a:noFill/>
        </p:spPr>
        <p:txBody>
          <a:bodyPr wrap="square">
            <a:spAutoFit/>
          </a:bodyPr>
          <a:lstStyle/>
          <a:p>
            <a:r>
              <a:rPr lang="it-IT" sz="1800" dirty="0">
                <a:solidFill>
                  <a:srgbClr val="FF0000"/>
                </a:solidFill>
                <a:latin typeface="Arial MT"/>
                <a:cs typeface="Arial MT"/>
              </a:rPr>
              <a:t>4</a:t>
            </a:r>
            <a:endParaRPr lang="it-IT" dirty="0"/>
          </a:p>
        </p:txBody>
      </p:sp>
    </p:spTree>
    <p:extLst>
      <p:ext uri="{BB962C8B-B14F-4D97-AF65-F5344CB8AC3E}">
        <p14:creationId xmlns:p14="http://schemas.microsoft.com/office/powerpoint/2010/main" val="406846662"/>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6"/>
          <p:cNvSpPr>
            <a:spLocks noChangeArrowheads="1"/>
          </p:cNvSpPr>
          <p:nvPr/>
        </p:nvSpPr>
        <p:spPr bwMode="auto">
          <a:xfrm>
            <a:off x="488950" y="1700213"/>
            <a:ext cx="2268538" cy="2708434"/>
          </a:xfrm>
          <a:prstGeom prst="rect">
            <a:avLst/>
          </a:prstGeom>
          <a:noFill/>
          <a:ln w="9525">
            <a:noFill/>
            <a:miter lim="800000"/>
            <a:headEnd/>
            <a:tailEnd/>
          </a:ln>
        </p:spPr>
        <p:txBody>
          <a:bodyPr>
            <a:spAutoFit/>
          </a:bodyPr>
          <a:lstStyle/>
          <a:p>
            <a:pPr>
              <a:spcAft>
                <a:spcPts val="600"/>
              </a:spcAft>
              <a:defRPr/>
            </a:pPr>
            <a:r>
              <a:rPr lang="it-IT" altLang="it-IT" sz="1000" dirty="0">
                <a:cs typeface="Arial" charset="0"/>
              </a:rPr>
              <a:t>L’IMMOBILE</a:t>
            </a:r>
          </a:p>
          <a:p>
            <a:pPr marL="171450" indent="-171450" algn="just">
              <a:spcAft>
                <a:spcPts val="0"/>
              </a:spcAft>
              <a:buFont typeface="Wingdings" panose="05000000000000000000" pitchFamily="2" charset="2"/>
              <a:buChar char="§"/>
              <a:defRPr/>
            </a:pPr>
            <a:r>
              <a:rPr lang="it-IT" altLang="it-IT" sz="1000" b="1" dirty="0">
                <a:cs typeface="Arial" charset="0"/>
              </a:rPr>
              <a:t>P.U. 9 – Area Istituto Madonna </a:t>
            </a:r>
            <a:r>
              <a:rPr lang="it-IT" altLang="it-IT" sz="1000" b="1" dirty="0" err="1">
                <a:cs typeface="Arial" charset="0"/>
              </a:rPr>
              <a:t>Nicopeja</a:t>
            </a:r>
            <a:r>
              <a:rPr lang="it-IT" altLang="it-IT" sz="1000" b="1" dirty="0">
                <a:cs typeface="Arial" charset="0"/>
              </a:rPr>
              <a:t>;</a:t>
            </a:r>
            <a:endParaRPr lang="it-IT" altLang="it-IT" sz="1000" b="1" dirty="0"/>
          </a:p>
          <a:p>
            <a:pPr marL="171450" indent="-171450" algn="just">
              <a:spcAft>
                <a:spcPts val="0"/>
              </a:spcAft>
              <a:buFont typeface="Wingdings" panose="05000000000000000000" pitchFamily="2" charset="2"/>
              <a:buChar char="§"/>
              <a:defRPr/>
            </a:pPr>
            <a:r>
              <a:rPr lang="it-IT" altLang="it-IT" sz="1000" b="1" dirty="0">
                <a:cs typeface="Arial" charset="0"/>
              </a:rPr>
              <a:t>Vincolo sismico ai sensi dell’OPCM n. 3274/2003.</a:t>
            </a:r>
          </a:p>
          <a:p>
            <a:pPr>
              <a:spcAft>
                <a:spcPts val="0"/>
              </a:spcAft>
              <a:defRPr/>
            </a:pPr>
            <a:endParaRPr lang="it-IT" altLang="it-IT" sz="1000" dirty="0">
              <a:cs typeface="Arial" charset="0"/>
            </a:endParaRPr>
          </a:p>
          <a:p>
            <a:pPr>
              <a:spcAft>
                <a:spcPts val="600"/>
              </a:spcAft>
              <a:defRPr/>
            </a:pPr>
            <a:r>
              <a:rPr lang="it-IT" altLang="it-IT" sz="1000" dirty="0">
                <a:cs typeface="Arial" charset="0"/>
              </a:rPr>
              <a:t>IL CONTESTO</a:t>
            </a:r>
            <a:endParaRPr lang="it-IT" altLang="it-IT" sz="1000" i="1" dirty="0"/>
          </a:p>
          <a:p>
            <a:pPr marL="171450" indent="-171450" algn="just">
              <a:spcAft>
                <a:spcPts val="0"/>
              </a:spcAft>
              <a:buFont typeface="Wingdings" panose="05000000000000000000" pitchFamily="2" charset="2"/>
              <a:buChar char="§"/>
              <a:defRPr/>
            </a:pPr>
            <a:r>
              <a:rPr lang="it-IT" altLang="it-IT" sz="1000" b="1" dirty="0">
                <a:cs typeface="Arial" charset="0"/>
              </a:rPr>
              <a:t>Vincolo paesaggistico – notevole interesse pubblico ex art. 136 e 142 </a:t>
            </a:r>
            <a:r>
              <a:rPr lang="it-IT" altLang="it-IT" sz="1000" b="1" dirty="0" err="1">
                <a:cs typeface="Arial" charset="0"/>
              </a:rPr>
              <a:t>D.Lgs.</a:t>
            </a:r>
            <a:r>
              <a:rPr lang="it-IT" altLang="it-IT" sz="1000" b="1" dirty="0">
                <a:cs typeface="Arial" charset="0"/>
              </a:rPr>
              <a:t> n. 42/2004 </a:t>
            </a:r>
          </a:p>
          <a:p>
            <a:pPr marL="171450" indent="-171450" algn="just">
              <a:spcAft>
                <a:spcPts val="0"/>
              </a:spcAft>
              <a:buFont typeface="Wingdings" panose="05000000000000000000" pitchFamily="2" charset="2"/>
              <a:buChar char="§"/>
              <a:defRPr/>
            </a:pPr>
            <a:r>
              <a:rPr lang="it-IT" altLang="it-IT" sz="1000" b="1" dirty="0">
                <a:cs typeface="Arial" charset="0"/>
              </a:rPr>
              <a:t>Inserimento nella fascia di 300 m del limite della contermina-zione lagunare;</a:t>
            </a:r>
          </a:p>
          <a:p>
            <a:pPr marL="171450" indent="-171450" algn="just">
              <a:spcAft>
                <a:spcPts val="0"/>
              </a:spcAft>
              <a:buFont typeface="Wingdings" panose="05000000000000000000" pitchFamily="2" charset="2"/>
              <a:buChar char="§"/>
              <a:defRPr/>
            </a:pPr>
            <a:r>
              <a:rPr lang="it-IT" altLang="it-IT" sz="1000" b="1" dirty="0">
                <a:cs typeface="Arial" charset="0"/>
              </a:rPr>
              <a:t>Vincolo Rischio Archeologico ai sensi </a:t>
            </a:r>
            <a:r>
              <a:rPr lang="it-IT" altLang="it-IT" sz="1000" b="1" dirty="0" err="1">
                <a:cs typeface="Arial" charset="0"/>
              </a:rPr>
              <a:t>D.Lgs.</a:t>
            </a:r>
            <a:r>
              <a:rPr lang="it-IT" altLang="it-IT" sz="1000" b="1" dirty="0">
                <a:cs typeface="Arial" charset="0"/>
              </a:rPr>
              <a:t> 42/2004 art. 157</a:t>
            </a:r>
            <a:r>
              <a:rPr lang="it-IT" altLang="it-IT" sz="1000" b="1" dirty="0">
                <a:solidFill>
                  <a:srgbClr val="FF0000"/>
                </a:solidFill>
                <a:cs typeface="Arial" charset="0"/>
              </a:rPr>
              <a:t>.</a:t>
            </a:r>
          </a:p>
          <a:p>
            <a:pPr>
              <a:spcAft>
                <a:spcPts val="0"/>
              </a:spcAft>
              <a:defRPr/>
            </a:pPr>
            <a:endParaRPr lang="it-IT" altLang="it-IT" sz="1000" dirty="0">
              <a:solidFill>
                <a:srgbClr val="FF0000"/>
              </a:solidFill>
              <a:cs typeface="Arial" charset="0"/>
            </a:endParaRPr>
          </a:p>
        </p:txBody>
      </p:sp>
      <p:sp>
        <p:nvSpPr>
          <p:cNvPr id="43013" name="Rettangolo 5"/>
          <p:cNvSpPr>
            <a:spLocks noChangeArrowheads="1"/>
          </p:cNvSpPr>
          <p:nvPr/>
        </p:nvSpPr>
        <p:spPr bwMode="auto">
          <a:xfrm>
            <a:off x="540000" y="720000"/>
            <a:ext cx="42338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ts val="600"/>
              </a:spcBef>
              <a:buFontTx/>
              <a:buNone/>
            </a:pPr>
            <a:r>
              <a:rPr lang="it-IT" altLang="it-IT" sz="1400" dirty="0">
                <a:latin typeface="Arial" charset="0"/>
                <a:cs typeface="Arial" charset="0"/>
              </a:rPr>
              <a:t>3.5 Situazione vincolistica</a:t>
            </a:r>
            <a:endParaRPr lang="it-IT" altLang="it-IT" sz="1400" dirty="0">
              <a:solidFill>
                <a:srgbClr val="FF0000"/>
              </a:solidFill>
              <a:highlight>
                <a:srgbClr val="FFFF00"/>
              </a:highlight>
              <a:latin typeface="Arial" charset="0"/>
              <a:cs typeface="Arial" charset="0"/>
            </a:endParaRPr>
          </a:p>
        </p:txBody>
      </p:sp>
      <p:sp>
        <p:nvSpPr>
          <p:cNvPr id="11" name="Segnaposto numero diapositiva 2"/>
          <p:cNvSpPr>
            <a:spLocks noGrp="1"/>
          </p:cNvSpPr>
          <p:nvPr>
            <p:ph type="sldNum" sz="quarter" idx="10"/>
          </p:nvPr>
        </p:nvSpPr>
        <p:spPr>
          <a:xfrm>
            <a:off x="7099300" y="6399213"/>
            <a:ext cx="2311400" cy="365125"/>
          </a:xfrm>
        </p:spPr>
        <p:txBody>
          <a:bodyPr/>
          <a:lstStyle/>
          <a:p>
            <a:pPr>
              <a:defRPr/>
            </a:pPr>
            <a:fld id="{95E82E84-58B0-4BC1-9588-3FEFE64775A7}" type="slidenum">
              <a:rPr lang="it-IT" smtClean="0"/>
              <a:pPr>
                <a:defRPr/>
              </a:pPr>
              <a:t>21</a:t>
            </a:fld>
            <a:endParaRPr lang="it-IT" dirty="0"/>
          </a:p>
        </p:txBody>
      </p:sp>
      <p:pic>
        <p:nvPicPr>
          <p:cNvPr id="4" name="Immagine 3" descr="Immagine che contiene testo, lettera, schermata, Carattere&#10;&#10;Il contenuto generato dall'IA potrebbe non essere corretto.">
            <a:extLst>
              <a:ext uri="{FF2B5EF4-FFF2-40B4-BE49-F238E27FC236}">
                <a16:creationId xmlns:a16="http://schemas.microsoft.com/office/drawing/2014/main" id="{55BD7CB9-4AE0-6430-B548-4E47DEFD02EA}"/>
              </a:ext>
            </a:extLst>
          </p:cNvPr>
          <p:cNvPicPr>
            <a:picLocks noChangeAspect="1"/>
          </p:cNvPicPr>
          <p:nvPr/>
        </p:nvPicPr>
        <p:blipFill>
          <a:blip r:embed="rId2"/>
          <a:stretch>
            <a:fillRect/>
          </a:stretch>
        </p:blipFill>
        <p:spPr>
          <a:xfrm>
            <a:off x="2887697" y="1400086"/>
            <a:ext cx="3073415" cy="4754989"/>
          </a:xfrm>
          <a:prstGeom prst="rect">
            <a:avLst/>
          </a:prstGeom>
        </p:spPr>
      </p:pic>
      <p:pic>
        <p:nvPicPr>
          <p:cNvPr id="6" name="Immagine 5" descr="Immagine che contiene testo, lettera, Carattere, schermata&#10;&#10;Il contenuto generato dall'IA potrebbe non essere corretto.">
            <a:extLst>
              <a:ext uri="{FF2B5EF4-FFF2-40B4-BE49-F238E27FC236}">
                <a16:creationId xmlns:a16="http://schemas.microsoft.com/office/drawing/2014/main" id="{6115C966-9C97-3BD5-A8C0-ABF41CFAD750}"/>
              </a:ext>
            </a:extLst>
          </p:cNvPr>
          <p:cNvPicPr>
            <a:picLocks noChangeAspect="1"/>
          </p:cNvPicPr>
          <p:nvPr/>
        </p:nvPicPr>
        <p:blipFill>
          <a:blip r:embed="rId3"/>
          <a:stretch>
            <a:fillRect/>
          </a:stretch>
        </p:blipFill>
        <p:spPr>
          <a:xfrm>
            <a:off x="6437627" y="1400086"/>
            <a:ext cx="3052448" cy="4739476"/>
          </a:xfrm>
          <a:prstGeom prst="rect">
            <a:avLst/>
          </a:prstGeom>
        </p:spPr>
      </p:pic>
    </p:spTree>
    <p:extLst>
      <p:ext uri="{BB962C8B-B14F-4D97-AF65-F5344CB8AC3E}">
        <p14:creationId xmlns:p14="http://schemas.microsoft.com/office/powerpoint/2010/main" val="3998658480"/>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AD52A0-79DC-D2A2-ED4F-8B5B70708E1C}"/>
            </a:ext>
          </a:extLst>
        </p:cNvPr>
        <p:cNvGrpSpPr/>
        <p:nvPr/>
      </p:nvGrpSpPr>
      <p:grpSpPr>
        <a:xfrm>
          <a:off x="0" y="0"/>
          <a:ext cx="0" cy="0"/>
          <a:chOff x="0" y="0"/>
          <a:chExt cx="0" cy="0"/>
        </a:xfrm>
      </p:grpSpPr>
      <p:sp>
        <p:nvSpPr>
          <p:cNvPr id="11" name="Segnaposto numero diapositiva 2">
            <a:extLst>
              <a:ext uri="{FF2B5EF4-FFF2-40B4-BE49-F238E27FC236}">
                <a16:creationId xmlns:a16="http://schemas.microsoft.com/office/drawing/2014/main" id="{025DB5AD-7866-5A7A-7828-C6FC6C76DACF}"/>
              </a:ext>
            </a:extLst>
          </p:cNvPr>
          <p:cNvSpPr>
            <a:spLocks noGrp="1"/>
          </p:cNvSpPr>
          <p:nvPr>
            <p:ph type="sldNum" sz="quarter" idx="10"/>
          </p:nvPr>
        </p:nvSpPr>
        <p:spPr>
          <a:xfrm>
            <a:off x="7099300" y="6399213"/>
            <a:ext cx="2311400" cy="365125"/>
          </a:xfrm>
        </p:spPr>
        <p:txBody>
          <a:bodyPr/>
          <a:lstStyle/>
          <a:p>
            <a:pPr>
              <a:defRPr/>
            </a:pPr>
            <a:fld id="{95E82E84-58B0-4BC1-9588-3FEFE64775A7}" type="slidenum">
              <a:rPr lang="it-IT" smtClean="0"/>
              <a:pPr>
                <a:defRPr/>
              </a:pPr>
              <a:t>22</a:t>
            </a:fld>
            <a:endParaRPr lang="it-IT" dirty="0"/>
          </a:p>
        </p:txBody>
      </p:sp>
      <p:pic>
        <p:nvPicPr>
          <p:cNvPr id="5" name="Immagine 4" descr="Immagine che contiene testo, lettera, Carattere, schermata&#10;&#10;Il contenuto generato dall'IA potrebbe non essere corretto.">
            <a:extLst>
              <a:ext uri="{FF2B5EF4-FFF2-40B4-BE49-F238E27FC236}">
                <a16:creationId xmlns:a16="http://schemas.microsoft.com/office/drawing/2014/main" id="{1482F824-9769-7C0D-3304-4110228AD27A}"/>
              </a:ext>
            </a:extLst>
          </p:cNvPr>
          <p:cNvPicPr>
            <a:picLocks noChangeAspect="1"/>
          </p:cNvPicPr>
          <p:nvPr/>
        </p:nvPicPr>
        <p:blipFill>
          <a:blip r:embed="rId2"/>
          <a:stretch>
            <a:fillRect/>
          </a:stretch>
        </p:blipFill>
        <p:spPr>
          <a:xfrm>
            <a:off x="2936776" y="359794"/>
            <a:ext cx="4664543" cy="5805510"/>
          </a:xfrm>
          <a:prstGeom prst="rect">
            <a:avLst/>
          </a:prstGeom>
        </p:spPr>
      </p:pic>
    </p:spTree>
    <p:extLst>
      <p:ext uri="{BB962C8B-B14F-4D97-AF65-F5344CB8AC3E}">
        <p14:creationId xmlns:p14="http://schemas.microsoft.com/office/powerpoint/2010/main" val="3886034851"/>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ttangolo 5"/>
          <p:cNvSpPr>
            <a:spLocks noChangeArrowheads="1"/>
          </p:cNvSpPr>
          <p:nvPr/>
        </p:nvSpPr>
        <p:spPr bwMode="auto">
          <a:xfrm>
            <a:off x="540000" y="720000"/>
            <a:ext cx="5241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ts val="600"/>
              </a:spcBef>
              <a:buFontTx/>
              <a:buNone/>
            </a:pPr>
            <a:r>
              <a:rPr lang="it-IT" altLang="it-IT" sz="1400" dirty="0">
                <a:latin typeface="Arial" charset="0"/>
                <a:cs typeface="Arial" charset="0"/>
              </a:rPr>
              <a:t>3.6 Quadro della pianificazione territoriale ed urbanistica</a:t>
            </a:r>
          </a:p>
        </p:txBody>
      </p:sp>
      <p:sp>
        <p:nvSpPr>
          <p:cNvPr id="44036" name="Text Box 57"/>
          <p:cNvSpPr txBox="1">
            <a:spLocks noChangeArrowheads="1"/>
          </p:cNvSpPr>
          <p:nvPr/>
        </p:nvSpPr>
        <p:spPr bwMode="auto">
          <a:xfrm>
            <a:off x="503238" y="1403350"/>
            <a:ext cx="2911475"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782" tIns="47891" rIns="95782" bIns="47891">
            <a:spAutoFit/>
          </a:bodyPr>
          <a:lstStyle>
            <a:lvl1pPr defTabSz="957263" eaLnBrk="0" hangingPunct="0">
              <a:spcBef>
                <a:spcPct val="20000"/>
              </a:spcBef>
              <a:buFont typeface="Arial" charset="0"/>
              <a:buChar char="•"/>
              <a:defRPr sz="3200">
                <a:solidFill>
                  <a:schemeClr val="tx1"/>
                </a:solidFill>
                <a:latin typeface="Calibri" pitchFamily="34" charset="0"/>
              </a:defRPr>
            </a:lvl1pPr>
            <a:lvl2pPr marL="742950" indent="-285750" defTabSz="957263" eaLnBrk="0" hangingPunct="0">
              <a:spcBef>
                <a:spcPct val="20000"/>
              </a:spcBef>
              <a:buFont typeface="Arial" charset="0"/>
              <a:buChar char="–"/>
              <a:defRPr sz="2800">
                <a:solidFill>
                  <a:schemeClr val="tx1"/>
                </a:solidFill>
                <a:latin typeface="Calibri" pitchFamily="34" charset="0"/>
              </a:defRPr>
            </a:lvl2pPr>
            <a:lvl3pPr marL="1143000" indent="-228600" defTabSz="957263" eaLnBrk="0" hangingPunct="0">
              <a:spcBef>
                <a:spcPct val="20000"/>
              </a:spcBef>
              <a:buFont typeface="Arial" charset="0"/>
              <a:buChar char="•"/>
              <a:defRPr sz="2400">
                <a:solidFill>
                  <a:schemeClr val="tx1"/>
                </a:solidFill>
                <a:latin typeface="Calibri" pitchFamily="34" charset="0"/>
              </a:defRPr>
            </a:lvl3pPr>
            <a:lvl4pPr marL="1600200" indent="-228600" defTabSz="957263" eaLnBrk="0" hangingPunct="0">
              <a:spcBef>
                <a:spcPct val="20000"/>
              </a:spcBef>
              <a:buFont typeface="Arial" charset="0"/>
              <a:buChar char="–"/>
              <a:defRPr sz="2000">
                <a:solidFill>
                  <a:schemeClr val="tx1"/>
                </a:solidFill>
                <a:latin typeface="Calibri" pitchFamily="34" charset="0"/>
              </a:defRPr>
            </a:lvl4pPr>
            <a:lvl5pPr marL="2057400" indent="-228600" defTabSz="957263" eaLnBrk="0" hangingPunct="0">
              <a:spcBef>
                <a:spcPct val="20000"/>
              </a:spcBef>
              <a:buFont typeface="Arial" charset="0"/>
              <a:buChar char="»"/>
              <a:defRPr sz="2000">
                <a:solidFill>
                  <a:schemeClr val="tx1"/>
                </a:solidFill>
                <a:latin typeface="Calibri" pitchFamily="34" charset="0"/>
              </a:defRPr>
            </a:lvl5pPr>
            <a:lvl6pPr marL="2514600" indent="-228600" defTabSz="957263"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957263"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957263"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957263"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it-IT" sz="1200" i="1" dirty="0">
                <a:solidFill>
                  <a:srgbClr val="000000"/>
                </a:solidFill>
                <a:latin typeface="Arial" charset="0"/>
                <a:cs typeface="Arial" charset="0"/>
              </a:rPr>
              <a:t>Sintesi degli strumenti vigenti</a:t>
            </a:r>
          </a:p>
        </p:txBody>
      </p:sp>
      <p:sp>
        <p:nvSpPr>
          <p:cNvPr id="7" name="Segnaposto numero diapositiva 2"/>
          <p:cNvSpPr>
            <a:spLocks noGrp="1"/>
          </p:cNvSpPr>
          <p:nvPr>
            <p:ph type="sldNum" sz="quarter" idx="10"/>
          </p:nvPr>
        </p:nvSpPr>
        <p:spPr>
          <a:xfrm>
            <a:off x="7099300" y="6399213"/>
            <a:ext cx="2311400" cy="365125"/>
          </a:xfrm>
        </p:spPr>
        <p:txBody>
          <a:bodyPr/>
          <a:lstStyle/>
          <a:p>
            <a:pPr>
              <a:defRPr/>
            </a:pPr>
            <a:fld id="{95E82E84-58B0-4BC1-9588-3FEFE64775A7}" type="slidenum">
              <a:rPr lang="it-IT" smtClean="0"/>
              <a:pPr>
                <a:defRPr/>
              </a:pPr>
              <a:t>23</a:t>
            </a:fld>
            <a:endParaRPr lang="it-IT" dirty="0"/>
          </a:p>
        </p:txBody>
      </p:sp>
      <p:sp>
        <p:nvSpPr>
          <p:cNvPr id="4" name="Text Box 57">
            <a:extLst>
              <a:ext uri="{FF2B5EF4-FFF2-40B4-BE49-F238E27FC236}">
                <a16:creationId xmlns:a16="http://schemas.microsoft.com/office/drawing/2014/main" id="{2F9AAC47-F270-A023-638D-20AB684A27F5}"/>
              </a:ext>
            </a:extLst>
          </p:cNvPr>
          <p:cNvSpPr txBox="1">
            <a:spLocks noChangeArrowheads="1"/>
          </p:cNvSpPr>
          <p:nvPr/>
        </p:nvSpPr>
        <p:spPr bwMode="auto">
          <a:xfrm>
            <a:off x="503238" y="1403350"/>
            <a:ext cx="2911475"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782" tIns="47891" rIns="95782" bIns="47891">
            <a:spAutoFit/>
          </a:bodyPr>
          <a:lstStyle>
            <a:lvl1pPr defTabSz="957263" eaLnBrk="0" hangingPunct="0">
              <a:spcBef>
                <a:spcPct val="20000"/>
              </a:spcBef>
              <a:buFont typeface="Arial" charset="0"/>
              <a:buChar char="•"/>
              <a:defRPr sz="3200">
                <a:solidFill>
                  <a:schemeClr val="tx1"/>
                </a:solidFill>
                <a:latin typeface="Calibri" pitchFamily="34" charset="0"/>
              </a:defRPr>
            </a:lvl1pPr>
            <a:lvl2pPr marL="742950" indent="-285750" defTabSz="957263" eaLnBrk="0" hangingPunct="0">
              <a:spcBef>
                <a:spcPct val="20000"/>
              </a:spcBef>
              <a:buFont typeface="Arial" charset="0"/>
              <a:buChar char="–"/>
              <a:defRPr sz="2800">
                <a:solidFill>
                  <a:schemeClr val="tx1"/>
                </a:solidFill>
                <a:latin typeface="Calibri" pitchFamily="34" charset="0"/>
              </a:defRPr>
            </a:lvl2pPr>
            <a:lvl3pPr marL="1143000" indent="-228600" defTabSz="957263" eaLnBrk="0" hangingPunct="0">
              <a:spcBef>
                <a:spcPct val="20000"/>
              </a:spcBef>
              <a:buFont typeface="Arial" charset="0"/>
              <a:buChar char="•"/>
              <a:defRPr sz="2400">
                <a:solidFill>
                  <a:schemeClr val="tx1"/>
                </a:solidFill>
                <a:latin typeface="Calibri" pitchFamily="34" charset="0"/>
              </a:defRPr>
            </a:lvl3pPr>
            <a:lvl4pPr marL="1600200" indent="-228600" defTabSz="957263" eaLnBrk="0" hangingPunct="0">
              <a:spcBef>
                <a:spcPct val="20000"/>
              </a:spcBef>
              <a:buFont typeface="Arial" charset="0"/>
              <a:buChar char="–"/>
              <a:defRPr sz="2000">
                <a:solidFill>
                  <a:schemeClr val="tx1"/>
                </a:solidFill>
                <a:latin typeface="Calibri" pitchFamily="34" charset="0"/>
              </a:defRPr>
            </a:lvl4pPr>
            <a:lvl5pPr marL="2057400" indent="-228600" defTabSz="957263" eaLnBrk="0" hangingPunct="0">
              <a:spcBef>
                <a:spcPct val="20000"/>
              </a:spcBef>
              <a:buFont typeface="Arial" charset="0"/>
              <a:buChar char="»"/>
              <a:defRPr sz="2000">
                <a:solidFill>
                  <a:schemeClr val="tx1"/>
                </a:solidFill>
                <a:latin typeface="Calibri" pitchFamily="34" charset="0"/>
              </a:defRPr>
            </a:lvl5pPr>
            <a:lvl6pPr marL="2514600" indent="-228600" defTabSz="957263"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957263"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957263"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957263"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it-IT" sz="1200" i="1" dirty="0">
                <a:solidFill>
                  <a:srgbClr val="000000"/>
                </a:solidFill>
                <a:latin typeface="Arial" charset="0"/>
                <a:cs typeface="Arial" charset="0"/>
              </a:rPr>
              <a:t>Sintesi degli strumenti vigenti</a:t>
            </a:r>
          </a:p>
        </p:txBody>
      </p:sp>
      <p:graphicFrame>
        <p:nvGraphicFramePr>
          <p:cNvPr id="5" name="Tabella 4">
            <a:extLst>
              <a:ext uri="{FF2B5EF4-FFF2-40B4-BE49-F238E27FC236}">
                <a16:creationId xmlns:a16="http://schemas.microsoft.com/office/drawing/2014/main" id="{619336DD-733C-BE03-C9D1-B64A82DC2ED1}"/>
              </a:ext>
            </a:extLst>
          </p:cNvPr>
          <p:cNvGraphicFramePr>
            <a:graphicFrameLocks noGrp="1"/>
          </p:cNvGraphicFramePr>
          <p:nvPr>
            <p:extLst>
              <p:ext uri="{D42A27DB-BD31-4B8C-83A1-F6EECF244321}">
                <p14:modId xmlns:p14="http://schemas.microsoft.com/office/powerpoint/2010/main" val="290180672"/>
              </p:ext>
            </p:extLst>
          </p:nvPr>
        </p:nvGraphicFramePr>
        <p:xfrm>
          <a:off x="612775" y="1763713"/>
          <a:ext cx="8677274" cy="4289600"/>
        </p:xfrm>
        <a:graphic>
          <a:graphicData uri="http://schemas.openxmlformats.org/drawingml/2006/table">
            <a:tbl>
              <a:tblPr firstRow="1" bandRow="1">
                <a:tableStyleId>{5C22544A-7EE6-4342-B048-85BDC9FD1C3A}</a:tableStyleId>
              </a:tblPr>
              <a:tblGrid>
                <a:gridCol w="8677274">
                  <a:extLst>
                    <a:ext uri="{9D8B030D-6E8A-4147-A177-3AD203B41FA5}">
                      <a16:colId xmlns:a16="http://schemas.microsoft.com/office/drawing/2014/main" val="20000"/>
                    </a:ext>
                  </a:extLst>
                </a:gridCol>
              </a:tblGrid>
              <a:tr h="860608">
                <a:tc>
                  <a:txBody>
                    <a:bodyPr/>
                    <a:lstStyle/>
                    <a:p>
                      <a:pPr algn="just" eaLnBrk="1" hangingPunct="1">
                        <a:spcBef>
                          <a:spcPct val="0"/>
                        </a:spcBef>
                        <a:buFontTx/>
                        <a:buNone/>
                      </a:pPr>
                      <a:r>
                        <a:rPr lang="it-IT" altLang="it-IT" sz="900" b="1" dirty="0">
                          <a:solidFill>
                            <a:schemeClr val="tx1"/>
                          </a:solidFill>
                          <a:latin typeface="Arial" charset="0"/>
                        </a:rPr>
                        <a:t>PIANO REGOLATORE GENERALE – VARIANTE PER L’ISOLA DEL LIDO </a:t>
                      </a:r>
                      <a:r>
                        <a:rPr lang="it-IT" altLang="it-IT" sz="900" b="1" kern="1200" dirty="0">
                          <a:solidFill>
                            <a:schemeClr val="tx1"/>
                          </a:solidFill>
                          <a:latin typeface="Arial" charset="0"/>
                          <a:ea typeface="+mn-ea"/>
                          <a:cs typeface="+mn-cs"/>
                        </a:rPr>
                        <a:t>approvato con DGRL n. 1848 del 23/06/2000 e con DGRV n. 1327 del 25/05/2001 in adeguamento al PALAV</a:t>
                      </a:r>
                    </a:p>
                    <a:p>
                      <a:pPr algn="just">
                        <a:spcBef>
                          <a:spcPts val="0"/>
                        </a:spcBef>
                        <a:defRPr/>
                      </a:pPr>
                      <a:endParaRPr lang="it-IT" sz="900" b="0" i="1" kern="1200" dirty="0">
                        <a:solidFill>
                          <a:schemeClr val="tx1"/>
                        </a:solidFill>
                        <a:latin typeface="Arial" pitchFamily="34" charset="0"/>
                        <a:ea typeface="+mn-ea"/>
                        <a:cs typeface="Arial" pitchFamily="34" charset="0"/>
                      </a:endParaRPr>
                    </a:p>
                    <a:p>
                      <a:pPr algn="just" eaLnBrk="1" hangingPunct="1">
                        <a:spcBef>
                          <a:spcPct val="0"/>
                        </a:spcBef>
                        <a:buFontTx/>
                        <a:buNone/>
                      </a:pPr>
                      <a:r>
                        <a:rPr lang="it-IT" altLang="it-IT" sz="900" b="1" dirty="0">
                          <a:solidFill>
                            <a:schemeClr val="tx1"/>
                          </a:solidFill>
                          <a:latin typeface="Arial" charset="0"/>
                        </a:rPr>
                        <a:t>PIANO DI ASSETTO DEL TERRITORIO  (PAT) approvato nella seduta della Conferenza dei Servizi tra Comune di Venezia e Provincia di Venezia del 30/09/2014 (verbale rettificato con Delibera della Giunta Provinciale di Venezia n. 128 del 10/10/2014 – BURV n.105/2014)</a:t>
                      </a:r>
                      <a:endParaRPr lang="it-IT" altLang="it-IT" sz="900" i="1" dirty="0">
                        <a:solidFill>
                          <a:schemeClr val="tx1"/>
                        </a:solidFill>
                        <a:latin typeface="Arial" charset="0"/>
                      </a:endParaRPr>
                    </a:p>
                  </a:txBody>
                  <a:tcPr marL="91449" marR="91449"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000"/>
                  </a:ext>
                </a:extLst>
              </a:tr>
              <a:tr h="3180943">
                <a:tc>
                  <a:txBody>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it-IT" sz="900" b="0" i="0" u="none" strike="noStrike" kern="1200" cap="none" spc="0" normalizeH="0" baseline="0" noProof="0" dirty="0">
                          <a:ln>
                            <a:noFill/>
                          </a:ln>
                          <a:solidFill>
                            <a:schemeClr val="tx1"/>
                          </a:solidFill>
                          <a:effectLst/>
                          <a:uLnTx/>
                          <a:uFillTx/>
                          <a:latin typeface="Arial" pitchFamily="34" charset="0"/>
                          <a:ea typeface="+mn-ea"/>
                          <a:cs typeface="Arial" pitchFamily="34" charset="0"/>
                        </a:rPr>
                        <a:t>Il compendio in argomento:</a:t>
                      </a:r>
                    </a:p>
                    <a:p>
                      <a:pPr marL="171450" marR="0" lvl="0" indent="-171450" algn="just" defTabSz="914400" rtl="0" eaLnBrk="1" fontAlgn="base" latinLnBrk="0" hangingPunct="1">
                        <a:lnSpc>
                          <a:spcPct val="100000"/>
                        </a:lnSpc>
                        <a:spcBef>
                          <a:spcPct val="0"/>
                        </a:spcBef>
                        <a:spcAft>
                          <a:spcPct val="0"/>
                        </a:spcAft>
                        <a:buClrTx/>
                        <a:buSzTx/>
                        <a:buFontTx/>
                        <a:buChar char="-"/>
                        <a:tabLst/>
                        <a:defRPr/>
                      </a:pPr>
                      <a:r>
                        <a:rPr kumimoji="0" lang="it-IT" sz="900" b="0" i="0" u="none" strike="noStrike" kern="1200" cap="none" spc="0" normalizeH="0" baseline="0" noProof="0" dirty="0">
                          <a:ln>
                            <a:noFill/>
                          </a:ln>
                          <a:solidFill>
                            <a:schemeClr val="tx1"/>
                          </a:solidFill>
                          <a:effectLst/>
                          <a:uLnTx/>
                          <a:uFillTx/>
                          <a:latin typeface="Arial" pitchFamily="34" charset="0"/>
                          <a:ea typeface="+mn-ea"/>
                          <a:cs typeface="Arial" pitchFamily="34" charset="0"/>
                        </a:rPr>
                        <a:t>ricade nella </a:t>
                      </a:r>
                      <a:r>
                        <a:rPr kumimoji="0" lang="it-IT" sz="900" b="1" i="1" u="none" strike="noStrike" kern="1200" cap="none" spc="0" normalizeH="0" baseline="0" noProof="0" dirty="0">
                          <a:ln>
                            <a:noFill/>
                          </a:ln>
                          <a:solidFill>
                            <a:schemeClr val="tx1"/>
                          </a:solidFill>
                          <a:effectLst/>
                          <a:uLnTx/>
                          <a:uFillTx/>
                          <a:latin typeface="Arial" pitchFamily="34" charset="0"/>
                          <a:ea typeface="+mn-ea"/>
                          <a:cs typeface="Arial" pitchFamily="34" charset="0"/>
                        </a:rPr>
                        <a:t>ZTO B1 – novecentesca non di pregio </a:t>
                      </a:r>
                      <a:r>
                        <a:rPr kumimoji="0" lang="it-IT" sz="900" b="0" i="0" u="none" strike="noStrike" kern="1200" cap="none" spc="0" normalizeH="0" baseline="0" noProof="0" dirty="0">
                          <a:ln>
                            <a:noFill/>
                          </a:ln>
                          <a:solidFill>
                            <a:schemeClr val="tx1"/>
                          </a:solidFill>
                          <a:effectLst/>
                          <a:uLnTx/>
                          <a:uFillTx/>
                          <a:latin typeface="Arial" pitchFamily="34" charset="0"/>
                          <a:ea typeface="+mn-ea"/>
                          <a:cs typeface="Arial" pitchFamily="34" charset="0"/>
                        </a:rPr>
                        <a:t>(art. 49 delle norme tecniche di attuazione);</a:t>
                      </a:r>
                    </a:p>
                    <a:p>
                      <a:pPr marL="171450" marR="0" lvl="0" indent="-171450" algn="just" defTabSz="914400" rtl="0" eaLnBrk="1" fontAlgn="base" latinLnBrk="0" hangingPunct="1">
                        <a:lnSpc>
                          <a:spcPct val="100000"/>
                        </a:lnSpc>
                        <a:spcBef>
                          <a:spcPct val="0"/>
                        </a:spcBef>
                        <a:spcAft>
                          <a:spcPct val="0"/>
                        </a:spcAft>
                        <a:buClrTx/>
                        <a:buSzTx/>
                        <a:buFontTx/>
                        <a:buChar char="-"/>
                        <a:tabLst/>
                        <a:defRPr/>
                      </a:pPr>
                      <a:r>
                        <a:rPr kumimoji="0" lang="it-IT" sz="900" b="0" i="0" u="none" strike="noStrike" kern="1200" cap="none" spc="0" normalizeH="0" baseline="0" noProof="0" dirty="0">
                          <a:ln>
                            <a:noFill/>
                          </a:ln>
                          <a:solidFill>
                            <a:schemeClr val="tx1"/>
                          </a:solidFill>
                          <a:effectLst/>
                          <a:uLnTx/>
                          <a:uFillTx/>
                          <a:latin typeface="Arial" pitchFamily="34" charset="0"/>
                          <a:ea typeface="+mn-ea"/>
                          <a:cs typeface="Arial" pitchFamily="34" charset="0"/>
                        </a:rPr>
                        <a:t>è ricompreso nel Progetto Unitario di Comparto per il recupero funzionale degli edifici «</a:t>
                      </a:r>
                      <a:r>
                        <a:rPr kumimoji="0" lang="it-IT" sz="900" b="1" i="1" u="none" strike="noStrike" kern="1200" cap="none" spc="0" normalizeH="0" baseline="0" noProof="0" dirty="0">
                          <a:ln>
                            <a:noFill/>
                          </a:ln>
                          <a:solidFill>
                            <a:schemeClr val="tx1"/>
                          </a:solidFill>
                          <a:effectLst/>
                          <a:uLnTx/>
                          <a:uFillTx/>
                          <a:latin typeface="Arial" pitchFamily="34" charset="0"/>
                          <a:ea typeface="+mn-ea"/>
                          <a:cs typeface="Arial" pitchFamily="34" charset="0"/>
                        </a:rPr>
                        <a:t>PU – Area Istituto Madonna </a:t>
                      </a:r>
                      <a:r>
                        <a:rPr kumimoji="0" lang="it-IT" sz="900" b="1" i="1" u="none" strike="noStrike" kern="1200" cap="none" spc="0" normalizeH="0" baseline="0" noProof="0" dirty="0" err="1">
                          <a:ln>
                            <a:noFill/>
                          </a:ln>
                          <a:solidFill>
                            <a:schemeClr val="tx1"/>
                          </a:solidFill>
                          <a:effectLst/>
                          <a:uLnTx/>
                          <a:uFillTx/>
                          <a:latin typeface="Arial" pitchFamily="34" charset="0"/>
                          <a:ea typeface="+mn-ea"/>
                          <a:cs typeface="Arial" pitchFamily="34" charset="0"/>
                        </a:rPr>
                        <a:t>Nicopeja</a:t>
                      </a:r>
                      <a:r>
                        <a:rPr kumimoji="0" lang="it-IT" sz="900" b="0" i="0" u="none" strike="noStrike" kern="1200" cap="none" spc="0" normalizeH="0" baseline="0" noProof="0" dirty="0">
                          <a:ln>
                            <a:noFill/>
                          </a:ln>
                          <a:solidFill>
                            <a:schemeClr val="tx1"/>
                          </a:solidFill>
                          <a:effectLst/>
                          <a:uLnTx/>
                          <a:uFillTx/>
                          <a:latin typeface="Arial" pitchFamily="34" charset="0"/>
                          <a:ea typeface="+mn-ea"/>
                          <a:cs typeface="Arial" pitchFamily="34" charset="0"/>
                        </a:rPr>
                        <a:t>» (art. 71 e Scheda PU 9 delle norma tecniche speciali di attuazione);</a:t>
                      </a:r>
                    </a:p>
                    <a:p>
                      <a:pPr marL="171450" marR="0" lvl="0" indent="-171450" algn="just" defTabSz="914400" rtl="0" eaLnBrk="1" fontAlgn="base" latinLnBrk="0" hangingPunct="1">
                        <a:lnSpc>
                          <a:spcPct val="100000"/>
                        </a:lnSpc>
                        <a:spcBef>
                          <a:spcPct val="0"/>
                        </a:spcBef>
                        <a:spcAft>
                          <a:spcPct val="0"/>
                        </a:spcAft>
                        <a:buClrTx/>
                        <a:buSzTx/>
                        <a:buFontTx/>
                        <a:buChar char="-"/>
                        <a:tabLst/>
                        <a:defRPr/>
                      </a:pPr>
                      <a:r>
                        <a:rPr kumimoji="0" lang="it-IT" sz="900" b="0" i="0" u="none" strike="noStrike" kern="1200" cap="none" spc="0" normalizeH="0" baseline="0" noProof="0" dirty="0">
                          <a:ln>
                            <a:noFill/>
                          </a:ln>
                          <a:solidFill>
                            <a:schemeClr val="tx1"/>
                          </a:solidFill>
                          <a:effectLst/>
                          <a:uLnTx/>
                          <a:uFillTx/>
                          <a:latin typeface="Arial" pitchFamily="34" charset="0"/>
                          <a:ea typeface="+mn-ea"/>
                          <a:cs typeface="Arial" pitchFamily="34" charset="0"/>
                        </a:rPr>
                        <a:t>nella tavola relativa alle Destinazioni D’uso, è individuato come «</a:t>
                      </a:r>
                      <a:r>
                        <a:rPr kumimoji="0" lang="it-IT" sz="900" b="1" i="0" u="none" strike="noStrike" kern="1200" cap="none" spc="0" normalizeH="0" baseline="0" noProof="0" dirty="0">
                          <a:ln>
                            <a:noFill/>
                          </a:ln>
                          <a:solidFill>
                            <a:schemeClr val="tx1"/>
                          </a:solidFill>
                          <a:effectLst/>
                          <a:uLnTx/>
                          <a:uFillTx/>
                          <a:latin typeface="Arial" pitchFamily="34" charset="0"/>
                          <a:ea typeface="+mn-ea"/>
                          <a:cs typeface="Arial" pitchFamily="34" charset="0"/>
                        </a:rPr>
                        <a:t>R – complesso di riconversione funzionale</a:t>
                      </a:r>
                      <a:r>
                        <a:rPr kumimoji="0" lang="it-IT" sz="900" b="0" i="0" u="none" strike="noStrike" kern="1200" cap="none" spc="0" normalizeH="0" baseline="0" noProof="0" dirty="0">
                          <a:ln>
                            <a:noFill/>
                          </a:ln>
                          <a:solidFill>
                            <a:schemeClr val="tx1"/>
                          </a:solidFill>
                          <a:effectLst/>
                          <a:uLnTx/>
                          <a:uFillTx/>
                          <a:latin typeface="Arial" pitchFamily="34" charset="0"/>
                          <a:ea typeface="+mn-ea"/>
                          <a:cs typeface="Arial" pitchFamily="34" charset="0"/>
                        </a:rPr>
                        <a:t>» come Villaggi turistici – colonie (art. 71 e Scheda PU 9 delle norma tecniche speciali di attuazione);</a:t>
                      </a:r>
                    </a:p>
                    <a:p>
                      <a:pPr marL="171450" marR="0" lvl="0" indent="-171450" algn="just" defTabSz="914400" rtl="0" eaLnBrk="1" fontAlgn="base" latinLnBrk="0" hangingPunct="1">
                        <a:lnSpc>
                          <a:spcPct val="100000"/>
                        </a:lnSpc>
                        <a:spcBef>
                          <a:spcPct val="0"/>
                        </a:spcBef>
                        <a:spcAft>
                          <a:spcPct val="0"/>
                        </a:spcAft>
                        <a:buClrTx/>
                        <a:buSzTx/>
                        <a:buFontTx/>
                        <a:buChar char="-"/>
                        <a:tabLst/>
                        <a:defRPr/>
                      </a:pPr>
                      <a:r>
                        <a:rPr kumimoji="0" lang="it-IT" sz="900" b="0" i="0" u="none" strike="noStrike" kern="1200" cap="none" spc="0" normalizeH="0" baseline="0" noProof="0" dirty="0">
                          <a:ln>
                            <a:noFill/>
                          </a:ln>
                          <a:solidFill>
                            <a:schemeClr val="tx1"/>
                          </a:solidFill>
                          <a:effectLst/>
                          <a:uLnTx/>
                          <a:uFillTx/>
                          <a:latin typeface="Arial" pitchFamily="34" charset="0"/>
                          <a:ea typeface="+mn-ea"/>
                          <a:cs typeface="Arial" pitchFamily="34" charset="0"/>
                        </a:rPr>
                        <a:t>nella tavole relativa alla viabilità è configurato come «viabilità esistente» (art. 66 norme tecniche di attuazione);</a:t>
                      </a:r>
                    </a:p>
                    <a:p>
                      <a:pPr marL="171450" marR="0" lvl="0" indent="-171450" algn="just" defTabSz="914400" rtl="0" eaLnBrk="1" fontAlgn="base" latinLnBrk="0" hangingPunct="1">
                        <a:lnSpc>
                          <a:spcPct val="100000"/>
                        </a:lnSpc>
                        <a:spcBef>
                          <a:spcPct val="0"/>
                        </a:spcBef>
                        <a:spcAft>
                          <a:spcPct val="0"/>
                        </a:spcAft>
                        <a:buClrTx/>
                        <a:buSzTx/>
                        <a:buFontTx/>
                        <a:buChar char="-"/>
                        <a:tabLst/>
                        <a:defRPr/>
                      </a:pPr>
                      <a:r>
                        <a:rPr kumimoji="0" lang="it-IT" sz="900" b="0" i="0" u="none" strike="noStrike" kern="1200" cap="none" spc="0" normalizeH="0" baseline="0" noProof="0" dirty="0">
                          <a:ln>
                            <a:noFill/>
                          </a:ln>
                          <a:solidFill>
                            <a:schemeClr val="tx1"/>
                          </a:solidFill>
                          <a:effectLst/>
                          <a:uLnTx/>
                          <a:uFillTx/>
                          <a:latin typeface="Arial" pitchFamily="34" charset="0"/>
                          <a:ea typeface="+mn-ea"/>
                          <a:cs typeface="Arial" pitchFamily="34" charset="0"/>
                        </a:rPr>
                        <a:t>è ricompreso nella delimitazione del centro abitato approvato con Delibera di Giunta Comune n. 562 del 19/09/2008;</a:t>
                      </a:r>
                    </a:p>
                    <a:p>
                      <a:pPr marL="171450" marR="0" lvl="0" indent="-171450" algn="just" defTabSz="914400" rtl="0" eaLnBrk="1" fontAlgn="base" latinLnBrk="0" hangingPunct="1">
                        <a:lnSpc>
                          <a:spcPct val="100000"/>
                        </a:lnSpc>
                        <a:spcBef>
                          <a:spcPct val="0"/>
                        </a:spcBef>
                        <a:spcAft>
                          <a:spcPct val="0"/>
                        </a:spcAft>
                        <a:buClrTx/>
                        <a:buSzTx/>
                        <a:buFontTx/>
                        <a:buChar char="-"/>
                        <a:tabLst/>
                        <a:defRPr/>
                      </a:pPr>
                      <a:r>
                        <a:rPr kumimoji="0" lang="it-IT" sz="900" b="0" i="0" u="none" strike="noStrike" kern="1200" cap="none" spc="0" normalizeH="0" baseline="0" noProof="0" dirty="0">
                          <a:ln>
                            <a:noFill/>
                          </a:ln>
                          <a:solidFill>
                            <a:schemeClr val="tx1"/>
                          </a:solidFill>
                          <a:effectLst/>
                          <a:uLnTx/>
                          <a:uFillTx/>
                          <a:latin typeface="Arial" pitchFamily="34" charset="0"/>
                          <a:ea typeface="+mn-ea"/>
                          <a:cs typeface="Arial" pitchFamily="34" charset="0"/>
                        </a:rPr>
                        <a:t>porzione del bene ricade all’interno della fascia dei 300 m dal limite della linea di </a:t>
                      </a:r>
                      <a:r>
                        <a:rPr kumimoji="0" lang="it-IT" sz="900" b="0" i="0" u="none" strike="noStrike" kern="1200" cap="none" spc="0" normalizeH="0" baseline="0" noProof="0" dirty="0" err="1">
                          <a:ln>
                            <a:noFill/>
                          </a:ln>
                          <a:solidFill>
                            <a:schemeClr val="tx1"/>
                          </a:solidFill>
                          <a:effectLst/>
                          <a:uLnTx/>
                          <a:uFillTx/>
                          <a:latin typeface="Arial" pitchFamily="34" charset="0"/>
                          <a:ea typeface="+mn-ea"/>
                          <a:cs typeface="Arial" pitchFamily="34" charset="0"/>
                        </a:rPr>
                        <a:t>conterminazione</a:t>
                      </a:r>
                      <a:r>
                        <a:rPr kumimoji="0" lang="it-IT" sz="900" b="0" i="0" u="none" strike="noStrike" kern="1200" cap="none" spc="0" normalizeH="0" baseline="0" noProof="0" dirty="0">
                          <a:ln>
                            <a:noFill/>
                          </a:ln>
                          <a:solidFill>
                            <a:schemeClr val="tx1"/>
                          </a:solidFill>
                          <a:effectLst/>
                          <a:uLnTx/>
                          <a:uFillTx/>
                          <a:latin typeface="Arial" pitchFamily="34" charset="0"/>
                          <a:ea typeface="+mn-ea"/>
                          <a:cs typeface="Arial" pitchFamily="34" charset="0"/>
                        </a:rPr>
                        <a:t> lagunare adottata con DM 09/02/1990 (</a:t>
                      </a:r>
                      <a:r>
                        <a:rPr kumimoji="0" lang="it-IT" sz="900" b="0" i="0" u="none" strike="noStrike" kern="1200" cap="none" spc="0" normalizeH="0" baseline="0" noProof="0" dirty="0" err="1">
                          <a:ln>
                            <a:noFill/>
                          </a:ln>
                          <a:solidFill>
                            <a:schemeClr val="tx1"/>
                          </a:solidFill>
                          <a:effectLst/>
                          <a:uLnTx/>
                          <a:uFillTx/>
                          <a:latin typeface="Arial" pitchFamily="34" charset="0"/>
                          <a:ea typeface="+mn-ea"/>
                          <a:cs typeface="Arial" pitchFamily="34" charset="0"/>
                        </a:rPr>
                        <a:t>D.Lgs.</a:t>
                      </a:r>
                      <a:r>
                        <a:rPr kumimoji="0" lang="it-IT" sz="900" b="0" i="0" u="none" strike="noStrike" kern="1200" cap="none" spc="0" normalizeH="0" baseline="0" noProof="0" dirty="0">
                          <a:ln>
                            <a:noFill/>
                          </a:ln>
                          <a:solidFill>
                            <a:schemeClr val="tx1"/>
                          </a:solidFill>
                          <a:effectLst/>
                          <a:uLnTx/>
                          <a:uFillTx/>
                          <a:latin typeface="Arial" pitchFamily="34" charset="0"/>
                          <a:ea typeface="+mn-ea"/>
                          <a:cs typeface="Arial" pitchFamily="34" charset="0"/>
                        </a:rPr>
                        <a:t> 42/2004 art. 142, comma1, lettera a).</a:t>
                      </a:r>
                    </a:p>
                    <a:p>
                      <a:pPr marL="0" marR="0" lvl="0" indent="0" algn="just" defTabSz="914400" rtl="0" eaLnBrk="1" fontAlgn="base" latinLnBrk="0" hangingPunct="1">
                        <a:lnSpc>
                          <a:spcPct val="100000"/>
                        </a:lnSpc>
                        <a:spcBef>
                          <a:spcPct val="0"/>
                        </a:spcBef>
                        <a:spcAft>
                          <a:spcPct val="0"/>
                        </a:spcAft>
                        <a:buClrTx/>
                        <a:buSzTx/>
                        <a:buFontTx/>
                        <a:buNone/>
                        <a:tabLst/>
                        <a:defRPr/>
                      </a:pPr>
                      <a:endParaRPr kumimoji="0" lang="it-IT" sz="9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a:p>
                      <a:pPr marL="171450" indent="-171450" algn="just" eaLnBrk="1" hangingPunct="1">
                        <a:spcBef>
                          <a:spcPct val="0"/>
                        </a:spcBef>
                        <a:spcAft>
                          <a:spcPts val="600"/>
                        </a:spcAft>
                        <a:buFont typeface="Wingdings" panose="05000000000000000000" pitchFamily="2" charset="2"/>
                        <a:buChar char="§"/>
                      </a:pPr>
                      <a:r>
                        <a:rPr lang="it-IT" altLang="it-IT" sz="900" b="1" dirty="0">
                          <a:solidFill>
                            <a:schemeClr val="tx1"/>
                          </a:solidFill>
                          <a:latin typeface="Arial" charset="0"/>
                        </a:rPr>
                        <a:t>Nuove funzione ammesse: </a:t>
                      </a:r>
                      <a:r>
                        <a:rPr lang="it-IT" altLang="it-IT" sz="900" b="0" dirty="0">
                          <a:solidFill>
                            <a:schemeClr val="tx1"/>
                          </a:solidFill>
                          <a:latin typeface="Arial" charset="0"/>
                        </a:rPr>
                        <a:t>oltre a quelle in atto sono ammesse le utilizzazioni compatibili con le parti costruttive che costituiscono elemento caratterizzante o di vincolo quali residenze collettive; attività complementari alla residenza: strutture ricettive; attrezzature collettive.</a:t>
                      </a:r>
                    </a:p>
                    <a:p>
                      <a:pPr marL="171450" indent="-171450" eaLnBrk="1" hangingPunct="1">
                        <a:spcBef>
                          <a:spcPct val="0"/>
                        </a:spcBef>
                        <a:spcAft>
                          <a:spcPts val="600"/>
                        </a:spcAft>
                        <a:buFont typeface="Wingdings" panose="05000000000000000000" pitchFamily="2" charset="2"/>
                        <a:buChar char="§"/>
                      </a:pPr>
                      <a:endParaRPr lang="it-IT" altLang="it-IT" sz="900" b="1" dirty="0">
                        <a:solidFill>
                          <a:schemeClr val="tx1"/>
                        </a:solidFill>
                        <a:latin typeface="Arial" charset="0"/>
                      </a:endParaRPr>
                    </a:p>
                    <a:p>
                      <a:pPr marL="171450" indent="-171450" algn="just" eaLnBrk="1" hangingPunct="1">
                        <a:spcBef>
                          <a:spcPct val="0"/>
                        </a:spcBef>
                        <a:spcAft>
                          <a:spcPts val="600"/>
                        </a:spcAft>
                        <a:buFont typeface="Wingdings" panose="05000000000000000000" pitchFamily="2" charset="2"/>
                        <a:buChar char="§"/>
                      </a:pPr>
                      <a:r>
                        <a:rPr lang="it-IT" altLang="it-IT" sz="900" b="1" dirty="0">
                          <a:solidFill>
                            <a:schemeClr val="tx1"/>
                          </a:solidFill>
                          <a:latin typeface="Arial" charset="0"/>
                        </a:rPr>
                        <a:t>Categorie e modalità di intervento ammesse: </a:t>
                      </a:r>
                      <a:r>
                        <a:rPr lang="it-IT" altLang="it-IT" sz="900" b="0" dirty="0">
                          <a:solidFill>
                            <a:schemeClr val="tx1"/>
                          </a:solidFill>
                          <a:latin typeface="Arial" charset="0"/>
                        </a:rPr>
                        <a:t>la demolizione con ricostruzione dei volumi non coerenti con il complesso, ai fini della massima funzionalità, nel rispetto delle altezze massime esistenti nel contesto. L’Ampliamento fino al 10% della superficie lorda di pavimento e della superficie coperta. Il ridisegno delle sistemazioni a terra, con la revisione e il completamento del corredo arboreo.</a:t>
                      </a:r>
                    </a:p>
                    <a:p>
                      <a:pPr marL="0" indent="0" algn="just" eaLnBrk="1" hangingPunct="1">
                        <a:spcBef>
                          <a:spcPct val="0"/>
                        </a:spcBef>
                        <a:spcAft>
                          <a:spcPts val="600"/>
                        </a:spcAft>
                        <a:buFont typeface="Wingdings" panose="05000000000000000000" pitchFamily="2" charset="2"/>
                        <a:buNone/>
                      </a:pPr>
                      <a:endParaRPr lang="it-IT" altLang="it-IT" sz="900" b="0" dirty="0">
                        <a:solidFill>
                          <a:schemeClr val="tx1"/>
                        </a:solidFill>
                        <a:latin typeface="Arial" charset="0"/>
                      </a:endParaRPr>
                    </a:p>
                    <a:p>
                      <a:pPr marL="171450" indent="-171450" algn="just" eaLnBrk="1" hangingPunct="1">
                        <a:spcBef>
                          <a:spcPct val="0"/>
                        </a:spcBef>
                        <a:spcAft>
                          <a:spcPts val="600"/>
                        </a:spcAft>
                        <a:buFont typeface="Wingdings" panose="05000000000000000000" pitchFamily="2" charset="2"/>
                        <a:buChar char="§"/>
                      </a:pPr>
                      <a:r>
                        <a:rPr lang="it-IT" altLang="it-IT" sz="900" b="1" dirty="0">
                          <a:solidFill>
                            <a:schemeClr val="tx1"/>
                          </a:solidFill>
                          <a:latin typeface="Arial" charset="0"/>
                        </a:rPr>
                        <a:t>Nuove funzione ammesse: A seguire riferimenti NTA e stralci tavole urbanistiche:</a:t>
                      </a:r>
                      <a:endParaRPr lang="it-IT" altLang="it-IT" sz="900" b="0" dirty="0">
                        <a:solidFill>
                          <a:schemeClr val="tx1"/>
                        </a:solidFill>
                        <a:latin typeface="Arial" charset="0"/>
                      </a:endParaRPr>
                    </a:p>
                    <a:p>
                      <a:pPr marL="171450" indent="-171450" eaLnBrk="1" hangingPunct="1">
                        <a:spcBef>
                          <a:spcPct val="0"/>
                        </a:spcBef>
                        <a:spcAft>
                          <a:spcPts val="600"/>
                        </a:spcAft>
                        <a:buFont typeface="Wingdings" panose="05000000000000000000" pitchFamily="2" charset="2"/>
                        <a:buChar char="§"/>
                      </a:pPr>
                      <a:endParaRPr lang="it-IT" altLang="it-IT" sz="900" b="1" dirty="0">
                        <a:solidFill>
                          <a:srgbClr val="FF0000"/>
                        </a:solidFill>
                        <a:latin typeface="Arial" charset="0"/>
                      </a:endParaRPr>
                    </a:p>
                    <a:p>
                      <a:pPr>
                        <a:spcAft>
                          <a:spcPts val="300"/>
                        </a:spcAft>
                      </a:pPr>
                      <a:endParaRPr kumimoji="0" lang="it-IT" sz="900" b="0" i="0" u="none" strike="noStrike" kern="1200" cap="none" spc="0" normalizeH="0" baseline="0" noProof="0" dirty="0">
                        <a:ln>
                          <a:noFill/>
                        </a:ln>
                        <a:solidFill>
                          <a:srgbClr val="FF0000"/>
                        </a:solidFill>
                        <a:effectLst/>
                        <a:uLnTx/>
                        <a:uFillTx/>
                        <a:latin typeface="Arial" pitchFamily="34" charset="0"/>
                        <a:ea typeface="+mn-ea"/>
                        <a:cs typeface="Arial" pitchFamily="34" charset="0"/>
                      </a:endParaRPr>
                    </a:p>
                  </a:txBody>
                  <a:tcPr marL="91449" marR="91449"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967376495"/>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89CC75D1-0168-8FB9-CFFE-63720569FAB4}"/>
              </a:ext>
            </a:extLst>
          </p:cNvPr>
          <p:cNvSpPr>
            <a:spLocks noGrp="1"/>
          </p:cNvSpPr>
          <p:nvPr>
            <p:ph type="sldNum" sz="quarter" idx="10"/>
          </p:nvPr>
        </p:nvSpPr>
        <p:spPr/>
        <p:txBody>
          <a:bodyPr/>
          <a:lstStyle/>
          <a:p>
            <a:pPr>
              <a:defRPr/>
            </a:pPr>
            <a:r>
              <a:rPr lang="it-IT" dirty="0"/>
              <a:t>24</a:t>
            </a:r>
          </a:p>
        </p:txBody>
      </p:sp>
      <p:pic>
        <p:nvPicPr>
          <p:cNvPr id="6" name="Immagine 5" descr="Immagine che contiene testo, schermata, Carattere&#10;&#10;Il contenuto generato dall'IA potrebbe non essere corretto.">
            <a:extLst>
              <a:ext uri="{FF2B5EF4-FFF2-40B4-BE49-F238E27FC236}">
                <a16:creationId xmlns:a16="http://schemas.microsoft.com/office/drawing/2014/main" id="{03C1AAC0-CBC0-9320-11F7-183192FBE67A}"/>
              </a:ext>
            </a:extLst>
          </p:cNvPr>
          <p:cNvPicPr>
            <a:picLocks noChangeAspect="1"/>
          </p:cNvPicPr>
          <p:nvPr/>
        </p:nvPicPr>
        <p:blipFill>
          <a:blip r:embed="rId2"/>
          <a:stretch>
            <a:fillRect/>
          </a:stretch>
        </p:blipFill>
        <p:spPr>
          <a:xfrm>
            <a:off x="2288704" y="476672"/>
            <a:ext cx="5115639" cy="1219370"/>
          </a:xfrm>
          <a:prstGeom prst="rect">
            <a:avLst/>
          </a:prstGeom>
        </p:spPr>
      </p:pic>
      <p:pic>
        <p:nvPicPr>
          <p:cNvPr id="8" name="Immagine 7" descr="Immagine che contiene testo, schermata, Carattere, numero&#10;&#10;Il contenuto generato dall'IA potrebbe non essere corretto.">
            <a:extLst>
              <a:ext uri="{FF2B5EF4-FFF2-40B4-BE49-F238E27FC236}">
                <a16:creationId xmlns:a16="http://schemas.microsoft.com/office/drawing/2014/main" id="{A08F9475-DCC3-ABA7-F307-6B5134796E10}"/>
              </a:ext>
            </a:extLst>
          </p:cNvPr>
          <p:cNvPicPr>
            <a:picLocks noChangeAspect="1"/>
          </p:cNvPicPr>
          <p:nvPr/>
        </p:nvPicPr>
        <p:blipFill>
          <a:blip r:embed="rId3"/>
          <a:stretch>
            <a:fillRect/>
          </a:stretch>
        </p:blipFill>
        <p:spPr>
          <a:xfrm>
            <a:off x="2288704" y="1779315"/>
            <a:ext cx="5134692" cy="2953162"/>
          </a:xfrm>
          <a:prstGeom prst="rect">
            <a:avLst/>
          </a:prstGeom>
        </p:spPr>
      </p:pic>
      <p:pic>
        <p:nvPicPr>
          <p:cNvPr id="10" name="Immagine 9" descr="Immagine che contiene testo, schermata, Carattere, numero&#10;&#10;Il contenuto generato dall'IA potrebbe non essere corretto.">
            <a:extLst>
              <a:ext uri="{FF2B5EF4-FFF2-40B4-BE49-F238E27FC236}">
                <a16:creationId xmlns:a16="http://schemas.microsoft.com/office/drawing/2014/main" id="{B559BEFB-DF10-6E99-46EB-1B4D33990306}"/>
              </a:ext>
            </a:extLst>
          </p:cNvPr>
          <p:cNvPicPr>
            <a:picLocks noChangeAspect="1"/>
          </p:cNvPicPr>
          <p:nvPr/>
        </p:nvPicPr>
        <p:blipFill>
          <a:blip r:embed="rId4"/>
          <a:srcRect b="8739"/>
          <a:stretch>
            <a:fillRect/>
          </a:stretch>
        </p:blipFill>
        <p:spPr>
          <a:xfrm>
            <a:off x="2317283" y="4733273"/>
            <a:ext cx="5106113" cy="1504039"/>
          </a:xfrm>
          <a:prstGeom prst="rect">
            <a:avLst/>
          </a:prstGeom>
        </p:spPr>
      </p:pic>
    </p:spTree>
    <p:extLst>
      <p:ext uri="{BB962C8B-B14F-4D97-AF65-F5344CB8AC3E}">
        <p14:creationId xmlns:p14="http://schemas.microsoft.com/office/powerpoint/2010/main" val="24105725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01D2D494-C2DC-5714-4E77-936AD5D94EEE}"/>
              </a:ext>
            </a:extLst>
          </p:cNvPr>
          <p:cNvSpPr>
            <a:spLocks noGrp="1"/>
          </p:cNvSpPr>
          <p:nvPr>
            <p:ph type="sldNum" sz="quarter" idx="10"/>
          </p:nvPr>
        </p:nvSpPr>
        <p:spPr/>
        <p:txBody>
          <a:bodyPr/>
          <a:lstStyle/>
          <a:p>
            <a:pPr>
              <a:defRPr/>
            </a:pPr>
            <a:r>
              <a:rPr lang="it-IT" dirty="0"/>
              <a:t>25</a:t>
            </a:r>
          </a:p>
        </p:txBody>
      </p:sp>
      <p:pic>
        <p:nvPicPr>
          <p:cNvPr id="4" name="Immagine 3" descr="Immagine che contiene diagramma, Piano, mappa, testo&#10;&#10;Il contenuto generato dall'IA potrebbe non essere corretto.">
            <a:extLst>
              <a:ext uri="{FF2B5EF4-FFF2-40B4-BE49-F238E27FC236}">
                <a16:creationId xmlns:a16="http://schemas.microsoft.com/office/drawing/2014/main" id="{323840FD-C5E5-46B4-0280-D8156CC6A055}"/>
              </a:ext>
            </a:extLst>
          </p:cNvPr>
          <p:cNvPicPr>
            <a:picLocks noChangeAspect="1"/>
          </p:cNvPicPr>
          <p:nvPr/>
        </p:nvPicPr>
        <p:blipFill>
          <a:blip r:embed="rId2"/>
          <a:stretch>
            <a:fillRect/>
          </a:stretch>
        </p:blipFill>
        <p:spPr>
          <a:xfrm rot="21444558">
            <a:off x="567583" y="378894"/>
            <a:ext cx="4591691" cy="5792008"/>
          </a:xfrm>
          <a:prstGeom prst="rect">
            <a:avLst/>
          </a:prstGeom>
        </p:spPr>
      </p:pic>
      <p:pic>
        <p:nvPicPr>
          <p:cNvPr id="6" name="Immagine 5" descr="Immagine che contiene testo, schermata, documento, Carattere&#10;&#10;Il contenuto generato dall'IA potrebbe non essere corretto.">
            <a:extLst>
              <a:ext uri="{FF2B5EF4-FFF2-40B4-BE49-F238E27FC236}">
                <a16:creationId xmlns:a16="http://schemas.microsoft.com/office/drawing/2014/main" id="{3FBCF5BA-B4E6-A7F5-6843-7F5573D86A4A}"/>
              </a:ext>
            </a:extLst>
          </p:cNvPr>
          <p:cNvPicPr>
            <a:picLocks noChangeAspect="1"/>
          </p:cNvPicPr>
          <p:nvPr/>
        </p:nvPicPr>
        <p:blipFill>
          <a:blip r:embed="rId3"/>
          <a:stretch>
            <a:fillRect/>
          </a:stretch>
        </p:blipFill>
        <p:spPr>
          <a:xfrm>
            <a:off x="5094052" y="404664"/>
            <a:ext cx="4413667" cy="5472608"/>
          </a:xfrm>
          <a:prstGeom prst="rect">
            <a:avLst/>
          </a:prstGeom>
        </p:spPr>
      </p:pic>
    </p:spTree>
    <p:extLst>
      <p:ext uri="{BB962C8B-B14F-4D97-AF65-F5344CB8AC3E}">
        <p14:creationId xmlns:p14="http://schemas.microsoft.com/office/powerpoint/2010/main" val="6163448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4"/>
          <p:cNvSpPr txBox="1">
            <a:spLocks noChangeArrowheads="1"/>
          </p:cNvSpPr>
          <p:nvPr/>
        </p:nvSpPr>
        <p:spPr bwMode="auto">
          <a:xfrm>
            <a:off x="540000" y="260648"/>
            <a:ext cx="74453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50000"/>
              </a:spcBef>
              <a:buFontTx/>
              <a:buNone/>
            </a:pPr>
            <a:r>
              <a:rPr lang="it-IT" altLang="it-IT" sz="2200" b="1" dirty="0">
                <a:latin typeface="Swis721 Lt BT" pitchFamily="34" charset="0"/>
              </a:rPr>
              <a:t>4. Iter di valorizzazione e strumenti</a:t>
            </a:r>
          </a:p>
        </p:txBody>
      </p:sp>
      <p:grpSp>
        <p:nvGrpSpPr>
          <p:cNvPr id="49156" name="Gruppo 14"/>
          <p:cNvGrpSpPr>
            <a:grpSpLocks/>
          </p:cNvGrpSpPr>
          <p:nvPr/>
        </p:nvGrpSpPr>
        <p:grpSpPr bwMode="auto">
          <a:xfrm>
            <a:off x="560388" y="5622031"/>
            <a:ext cx="8857108" cy="615281"/>
            <a:chOff x="540000" y="5523165"/>
            <a:chExt cx="8856000" cy="615238"/>
          </a:xfrm>
        </p:grpSpPr>
        <p:sp>
          <p:nvSpPr>
            <p:cNvPr id="16" name="Rettangolo 17"/>
            <p:cNvSpPr>
              <a:spLocks noChangeArrowheads="1"/>
            </p:cNvSpPr>
            <p:nvPr/>
          </p:nvSpPr>
          <p:spPr bwMode="auto">
            <a:xfrm>
              <a:off x="540000" y="5523165"/>
              <a:ext cx="8856000" cy="553998"/>
            </a:xfrm>
            <a:prstGeom prst="rect">
              <a:avLst/>
            </a:prstGeom>
            <a:solidFill>
              <a:schemeClr val="bg1">
                <a:lumMod val="85000"/>
              </a:schemeClr>
            </a:solidFill>
            <a:ln w="19050">
              <a:solidFill>
                <a:schemeClr val="bg1">
                  <a:lumMod val="50000"/>
                </a:schemeClr>
              </a:solidFill>
              <a:prstDash val="sysDot"/>
              <a:miter lim="800000"/>
              <a:headEnd/>
              <a:tailEnd/>
            </a:ln>
          </p:spPr>
          <p:txBody>
            <a:bodyPr>
              <a:spAutoFit/>
            </a:bodyPr>
            <a:lstStyle/>
            <a:p>
              <a:pPr lvl="1" algn="just">
                <a:spcAft>
                  <a:spcPts val="0"/>
                </a:spcAft>
                <a:defRPr/>
              </a:pPr>
              <a:r>
                <a:rPr lang="it-IT" altLang="it-IT" sz="1000" b="1" dirty="0"/>
                <a:t>STANDARD E ONERI URBANISTICI</a:t>
              </a:r>
            </a:p>
            <a:p>
              <a:pPr lvl="1" algn="just">
                <a:defRPr/>
              </a:pPr>
              <a:r>
                <a:rPr lang="it-IT" sz="1000" dirty="0"/>
                <a:t>Il concessionario dovrà concordare con l’Amministrazione Comunale le modalità di calcolo e realizzazione, eventualmente anche attraverso monetizzazione.</a:t>
              </a:r>
            </a:p>
          </p:txBody>
        </p:sp>
        <p:sp>
          <p:nvSpPr>
            <p:cNvPr id="49163" name="CasellaDiTesto 1"/>
            <p:cNvSpPr txBox="1">
              <a:spLocks noChangeArrowheads="1"/>
            </p:cNvSpPr>
            <p:nvPr/>
          </p:nvSpPr>
          <p:spPr bwMode="auto">
            <a:xfrm>
              <a:off x="632520" y="5615183"/>
              <a:ext cx="3032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it-IT" sz="2800">
                  <a:solidFill>
                    <a:srgbClr val="C00000"/>
                  </a:solidFill>
                  <a:latin typeface="Swis721 BlkCn BT" pitchFamily="34" charset="0"/>
                </a:rPr>
                <a:t>!</a:t>
              </a:r>
            </a:p>
          </p:txBody>
        </p:sp>
      </p:grpSp>
      <p:sp>
        <p:nvSpPr>
          <p:cNvPr id="49158" name="Text Box 57"/>
          <p:cNvSpPr txBox="1">
            <a:spLocks noChangeArrowheads="1"/>
          </p:cNvSpPr>
          <p:nvPr/>
        </p:nvSpPr>
        <p:spPr bwMode="auto">
          <a:xfrm>
            <a:off x="503238" y="1385912"/>
            <a:ext cx="3621087"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782" tIns="47891" rIns="95782" bIns="47891">
            <a:spAutoFit/>
          </a:bodyPr>
          <a:lstStyle>
            <a:lvl1pPr defTabSz="957263" eaLnBrk="0" hangingPunct="0">
              <a:spcBef>
                <a:spcPct val="20000"/>
              </a:spcBef>
              <a:buFont typeface="Arial" charset="0"/>
              <a:buChar char="•"/>
              <a:defRPr sz="3200">
                <a:solidFill>
                  <a:schemeClr val="tx1"/>
                </a:solidFill>
                <a:latin typeface="Calibri" pitchFamily="34" charset="0"/>
              </a:defRPr>
            </a:lvl1pPr>
            <a:lvl2pPr marL="742950" indent="-285750" defTabSz="957263" eaLnBrk="0" hangingPunct="0">
              <a:spcBef>
                <a:spcPct val="20000"/>
              </a:spcBef>
              <a:buFont typeface="Arial" charset="0"/>
              <a:buChar char="–"/>
              <a:defRPr sz="2800">
                <a:solidFill>
                  <a:schemeClr val="tx1"/>
                </a:solidFill>
                <a:latin typeface="Calibri" pitchFamily="34" charset="0"/>
              </a:defRPr>
            </a:lvl2pPr>
            <a:lvl3pPr marL="1143000" indent="-228600" defTabSz="957263" eaLnBrk="0" hangingPunct="0">
              <a:spcBef>
                <a:spcPct val="20000"/>
              </a:spcBef>
              <a:buFont typeface="Arial" charset="0"/>
              <a:buChar char="•"/>
              <a:defRPr sz="2400">
                <a:solidFill>
                  <a:schemeClr val="tx1"/>
                </a:solidFill>
                <a:latin typeface="Calibri" pitchFamily="34" charset="0"/>
              </a:defRPr>
            </a:lvl3pPr>
            <a:lvl4pPr marL="1600200" indent="-228600" defTabSz="957263" eaLnBrk="0" hangingPunct="0">
              <a:spcBef>
                <a:spcPct val="20000"/>
              </a:spcBef>
              <a:buFont typeface="Arial" charset="0"/>
              <a:buChar char="–"/>
              <a:defRPr sz="2000">
                <a:solidFill>
                  <a:schemeClr val="tx1"/>
                </a:solidFill>
                <a:latin typeface="Calibri" pitchFamily="34" charset="0"/>
              </a:defRPr>
            </a:lvl4pPr>
            <a:lvl5pPr marL="2057400" indent="-228600" defTabSz="957263" eaLnBrk="0" hangingPunct="0">
              <a:spcBef>
                <a:spcPct val="20000"/>
              </a:spcBef>
              <a:buFont typeface="Arial" charset="0"/>
              <a:buChar char="»"/>
              <a:defRPr sz="2000">
                <a:solidFill>
                  <a:schemeClr val="tx1"/>
                </a:solidFill>
                <a:latin typeface="Calibri" pitchFamily="34" charset="0"/>
              </a:defRPr>
            </a:lvl5pPr>
            <a:lvl6pPr marL="2514600" indent="-228600" defTabSz="957263"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957263"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957263"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957263"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it-IT" sz="1200" i="1" dirty="0">
                <a:latin typeface="Arial" charset="0"/>
                <a:cs typeface="Arial" charset="0"/>
              </a:rPr>
              <a:t>I dati della trasformazione</a:t>
            </a:r>
          </a:p>
        </p:txBody>
      </p:sp>
      <p:sp>
        <p:nvSpPr>
          <p:cNvPr id="49159" name="Rettangolo 2"/>
          <p:cNvSpPr>
            <a:spLocks noChangeArrowheads="1"/>
          </p:cNvSpPr>
          <p:nvPr/>
        </p:nvSpPr>
        <p:spPr bwMode="auto">
          <a:xfrm>
            <a:off x="503238" y="1693108"/>
            <a:ext cx="4572000" cy="3131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ct val="0"/>
              </a:spcBef>
              <a:spcAft>
                <a:spcPts val="300"/>
              </a:spcAft>
              <a:buFontTx/>
              <a:buNone/>
            </a:pPr>
            <a:r>
              <a:rPr lang="it-IT" altLang="it-IT" sz="1000" b="1" dirty="0">
                <a:latin typeface="Arial" charset="0"/>
              </a:rPr>
              <a:t>Consistenze</a:t>
            </a:r>
            <a:endParaRPr lang="it-IT" altLang="it-IT" sz="1000" dirty="0">
              <a:solidFill>
                <a:srgbClr val="FF0000"/>
              </a:solidFill>
              <a:latin typeface="Arial" charset="0"/>
            </a:endParaRPr>
          </a:p>
          <a:p>
            <a:pPr algn="just" eaLnBrk="1" hangingPunct="1">
              <a:spcBef>
                <a:spcPct val="0"/>
              </a:spcBef>
              <a:spcAft>
                <a:spcPts val="300"/>
              </a:spcAft>
              <a:buFontTx/>
              <a:buNone/>
            </a:pPr>
            <a:r>
              <a:rPr lang="it-IT" altLang="it-IT" sz="1000" dirty="0">
                <a:latin typeface="Arial" charset="0"/>
              </a:rPr>
              <a:t>Superficie territoriale:	mq 7.420</a:t>
            </a:r>
            <a:endParaRPr lang="it-IT" altLang="it-IT" sz="1000" dirty="0">
              <a:solidFill>
                <a:srgbClr val="FF0000"/>
              </a:solidFill>
              <a:latin typeface="Arial" charset="0"/>
            </a:endParaRPr>
          </a:p>
          <a:p>
            <a:pPr algn="just" eaLnBrk="1" hangingPunct="1">
              <a:spcBef>
                <a:spcPct val="0"/>
              </a:spcBef>
              <a:spcAft>
                <a:spcPts val="300"/>
              </a:spcAft>
              <a:buFontTx/>
              <a:buNone/>
            </a:pPr>
            <a:r>
              <a:rPr lang="it-IT" altLang="it-IT" sz="1000" dirty="0">
                <a:latin typeface="Arial" charset="0"/>
              </a:rPr>
              <a:t>Superficie sedime:	mq 1.360 ca.</a:t>
            </a:r>
            <a:endParaRPr lang="it-IT" altLang="it-IT" sz="1000" dirty="0">
              <a:solidFill>
                <a:srgbClr val="FF0000"/>
              </a:solidFill>
              <a:latin typeface="Arial" charset="0"/>
            </a:endParaRPr>
          </a:p>
          <a:p>
            <a:pPr algn="just" eaLnBrk="1" hangingPunct="1">
              <a:spcBef>
                <a:spcPct val="0"/>
              </a:spcBef>
              <a:spcAft>
                <a:spcPts val="300"/>
              </a:spcAft>
              <a:buFontTx/>
              <a:buNone/>
            </a:pPr>
            <a:r>
              <a:rPr lang="it-IT" altLang="it-IT" sz="1000" dirty="0">
                <a:latin typeface="Arial" charset="0"/>
              </a:rPr>
              <a:t>Superficie utile lorda: 	mq 3.330 ca.</a:t>
            </a:r>
          </a:p>
          <a:p>
            <a:pPr algn="just" eaLnBrk="1" hangingPunct="1">
              <a:spcBef>
                <a:spcPct val="0"/>
              </a:spcBef>
              <a:spcAft>
                <a:spcPts val="300"/>
              </a:spcAft>
              <a:buFontTx/>
              <a:buNone/>
            </a:pPr>
            <a:r>
              <a:rPr lang="it-IT" altLang="it-IT" sz="1000" dirty="0">
                <a:latin typeface="Arial" charset="0"/>
              </a:rPr>
              <a:t>Altezza max fabbricato	come H esistente</a:t>
            </a:r>
          </a:p>
          <a:p>
            <a:pPr algn="just">
              <a:spcBef>
                <a:spcPts val="600"/>
              </a:spcBef>
              <a:spcAft>
                <a:spcPts val="300"/>
              </a:spcAft>
              <a:buFont typeface="Arial" charset="0"/>
              <a:buNone/>
            </a:pPr>
            <a:r>
              <a:rPr lang="it-IT" altLang="it-IT" sz="1000" b="1" dirty="0">
                <a:latin typeface="Arial" charset="0"/>
                <a:cs typeface="Arial" charset="0"/>
              </a:rPr>
              <a:t>Nuovi usi</a:t>
            </a:r>
          </a:p>
          <a:p>
            <a:pPr marL="171450" indent="-171450" algn="just" eaLnBrk="1" hangingPunct="1">
              <a:spcBef>
                <a:spcPct val="0"/>
              </a:spcBef>
              <a:spcAft>
                <a:spcPts val="600"/>
              </a:spcAft>
              <a:buFont typeface="Wingdings" panose="05000000000000000000" pitchFamily="2" charset="2"/>
              <a:buChar char="§"/>
            </a:pPr>
            <a:r>
              <a:rPr lang="it-IT" altLang="it-IT" sz="1000" dirty="0">
                <a:latin typeface="Arial" charset="0"/>
              </a:rPr>
              <a:t>Per l’intera superficie, si prevede una destinazione d’uso conforme agli strumenti di pianificazione urbana e territoriale e di tutela vigenti</a:t>
            </a:r>
          </a:p>
          <a:p>
            <a:pPr marL="171450" indent="-171450" algn="just" eaLnBrk="1" hangingPunct="1">
              <a:spcBef>
                <a:spcPct val="0"/>
              </a:spcBef>
              <a:spcAft>
                <a:spcPts val="600"/>
              </a:spcAft>
              <a:buFont typeface="Wingdings" panose="05000000000000000000" pitchFamily="2" charset="2"/>
              <a:buChar char="§"/>
            </a:pPr>
            <a:r>
              <a:rPr lang="it-IT" altLang="it-IT" sz="1000" dirty="0">
                <a:latin typeface="Arial" charset="0"/>
              </a:rPr>
              <a:t>Per l’eventuale superficie esterna si prevede la realizzazione di aree destinate all’accessibilità, ai servizi e alle dotazioni, nel rispetto di quanto previsto in merito dal PU9. Per quanto riguarda gli standard urbanistici si potrà concordare con l’Amministrazione Comunale la loro realizzazione nelle vicinanze dell’immobile o la loro monetizzazione</a:t>
            </a:r>
          </a:p>
          <a:p>
            <a:pPr algn="just" eaLnBrk="1" hangingPunct="1">
              <a:spcBef>
                <a:spcPts val="600"/>
              </a:spcBef>
              <a:spcAft>
                <a:spcPts val="300"/>
              </a:spcAft>
              <a:buFontTx/>
              <a:buNone/>
            </a:pPr>
            <a:r>
              <a:rPr lang="it-IT" altLang="it-IT" sz="1000" b="1" dirty="0">
                <a:latin typeface="Arial" charset="0"/>
              </a:rPr>
              <a:t>Tipologie di intervento</a:t>
            </a:r>
            <a:endParaRPr lang="it-IT" altLang="it-IT" sz="1000" dirty="0">
              <a:latin typeface="Arial" charset="0"/>
            </a:endParaRPr>
          </a:p>
          <a:p>
            <a:pPr algn="just" eaLnBrk="1" hangingPunct="1">
              <a:spcBef>
                <a:spcPct val="0"/>
              </a:spcBef>
              <a:buFontTx/>
              <a:buNone/>
            </a:pPr>
            <a:r>
              <a:rPr lang="it-IT" altLang="it-IT" sz="1000" dirty="0">
                <a:latin typeface="Arial" charset="0"/>
              </a:rPr>
              <a:t>Per l’intera superficie sono previste le tipologie di intervento in linea con i principi del progetto e conformi agli strumenti urbanistici e di tutela vigenti.</a:t>
            </a:r>
          </a:p>
        </p:txBody>
      </p:sp>
      <p:sp>
        <p:nvSpPr>
          <p:cNvPr id="24" name="Rettangolo 5"/>
          <p:cNvSpPr>
            <a:spLocks noChangeArrowheads="1"/>
          </p:cNvSpPr>
          <p:nvPr/>
        </p:nvSpPr>
        <p:spPr bwMode="auto">
          <a:xfrm>
            <a:off x="540000" y="720000"/>
            <a:ext cx="8691562" cy="307777"/>
          </a:xfrm>
          <a:prstGeom prst="rect">
            <a:avLst/>
          </a:prstGeom>
          <a:noFill/>
          <a:ln w="9525">
            <a:noFill/>
            <a:miter lim="800000"/>
            <a:headEnd/>
            <a:tailEnd/>
          </a:ln>
        </p:spPr>
        <p:txBody>
          <a:bodyPr>
            <a:spAutoFit/>
          </a:bodyPr>
          <a:lstStyle/>
          <a:p>
            <a:pPr algn="just">
              <a:spcBef>
                <a:spcPts val="600"/>
              </a:spcBef>
              <a:defRPr/>
            </a:pPr>
            <a:r>
              <a:rPr lang="it-IT" sz="1400" dirty="0">
                <a:cs typeface="Arial" charset="0"/>
              </a:rPr>
              <a:t>4.1 Trasformazione</a:t>
            </a:r>
            <a:endParaRPr lang="it-IT" sz="1400" strike="sngStrike" dirty="0">
              <a:cs typeface="Arial" charset="0"/>
            </a:endParaRPr>
          </a:p>
        </p:txBody>
      </p:sp>
      <p:sp>
        <p:nvSpPr>
          <p:cNvPr id="12" name="Segnaposto numero diapositiva 2"/>
          <p:cNvSpPr>
            <a:spLocks noGrp="1"/>
          </p:cNvSpPr>
          <p:nvPr>
            <p:ph type="sldNum" sz="quarter" idx="10"/>
          </p:nvPr>
        </p:nvSpPr>
        <p:spPr>
          <a:xfrm>
            <a:off x="7099300" y="6399213"/>
            <a:ext cx="2311400" cy="365125"/>
          </a:xfrm>
        </p:spPr>
        <p:txBody>
          <a:bodyPr/>
          <a:lstStyle/>
          <a:p>
            <a:pPr>
              <a:defRPr/>
            </a:pPr>
            <a:fld id="{95E82E84-58B0-4BC1-9588-3FEFE64775A7}" type="slidenum">
              <a:rPr lang="it-IT" smtClean="0"/>
              <a:pPr>
                <a:defRPr/>
              </a:pPr>
              <a:t>26</a:t>
            </a:fld>
            <a:endParaRPr lang="it-IT" dirty="0"/>
          </a:p>
        </p:txBody>
      </p:sp>
      <p:pic>
        <p:nvPicPr>
          <p:cNvPr id="2" name="Immagine 1">
            <a:extLst>
              <a:ext uri="{FF2B5EF4-FFF2-40B4-BE49-F238E27FC236}">
                <a16:creationId xmlns:a16="http://schemas.microsoft.com/office/drawing/2014/main" id="{1C27E5AF-21C1-2DE5-06D5-AC08259597DC}"/>
              </a:ext>
            </a:extLst>
          </p:cNvPr>
          <p:cNvPicPr>
            <a:picLocks noChangeAspect="1"/>
          </p:cNvPicPr>
          <p:nvPr/>
        </p:nvPicPr>
        <p:blipFill>
          <a:blip r:embed="rId2"/>
          <a:stretch>
            <a:fillRect/>
          </a:stretch>
        </p:blipFill>
        <p:spPr>
          <a:xfrm>
            <a:off x="5144014" y="1427430"/>
            <a:ext cx="4273482" cy="3824124"/>
          </a:xfrm>
          <a:prstGeom prst="rect">
            <a:avLst/>
          </a:prstGeom>
        </p:spPr>
      </p:pic>
      <p:sp>
        <p:nvSpPr>
          <p:cNvPr id="3" name="Figura a mano libera: forma 2">
            <a:extLst>
              <a:ext uri="{FF2B5EF4-FFF2-40B4-BE49-F238E27FC236}">
                <a16:creationId xmlns:a16="http://schemas.microsoft.com/office/drawing/2014/main" id="{55ED9B2C-8E27-76C7-0CB4-DD487E0E7E64}"/>
              </a:ext>
            </a:extLst>
          </p:cNvPr>
          <p:cNvSpPr/>
          <p:nvPr/>
        </p:nvSpPr>
        <p:spPr>
          <a:xfrm>
            <a:off x="6741459" y="2103718"/>
            <a:ext cx="1314823" cy="2073835"/>
          </a:xfrm>
          <a:custGeom>
            <a:avLst/>
            <a:gdLst>
              <a:gd name="connsiteX0" fmla="*/ 376517 w 1314823"/>
              <a:gd name="connsiteY0" fmla="*/ 2073835 h 2073835"/>
              <a:gd name="connsiteX1" fmla="*/ 711200 w 1314823"/>
              <a:gd name="connsiteY1" fmla="*/ 2049929 h 2073835"/>
              <a:gd name="connsiteX2" fmla="*/ 1267012 w 1314823"/>
              <a:gd name="connsiteY2" fmla="*/ 1786964 h 2073835"/>
              <a:gd name="connsiteX3" fmla="*/ 1314823 w 1314823"/>
              <a:gd name="connsiteY3" fmla="*/ 1721223 h 2073835"/>
              <a:gd name="connsiteX4" fmla="*/ 1290917 w 1314823"/>
              <a:gd name="connsiteY4" fmla="*/ 1643529 h 2073835"/>
              <a:gd name="connsiteX5" fmla="*/ 884517 w 1314823"/>
              <a:gd name="connsiteY5" fmla="*/ 1051858 h 2073835"/>
              <a:gd name="connsiteX6" fmla="*/ 555812 w 1314823"/>
              <a:gd name="connsiteY6" fmla="*/ 0 h 2073835"/>
              <a:gd name="connsiteX7" fmla="*/ 0 w 1314823"/>
              <a:gd name="connsiteY7" fmla="*/ 71717 h 2073835"/>
              <a:gd name="connsiteX8" fmla="*/ 406400 w 1314823"/>
              <a:gd name="connsiteY8" fmla="*/ 2008094 h 2073835"/>
              <a:gd name="connsiteX9" fmla="*/ 376517 w 1314823"/>
              <a:gd name="connsiteY9" fmla="*/ 2073835 h 207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14823" h="2073835">
                <a:moveTo>
                  <a:pt x="376517" y="2073835"/>
                </a:moveTo>
                <a:lnTo>
                  <a:pt x="711200" y="2049929"/>
                </a:lnTo>
                <a:lnTo>
                  <a:pt x="1267012" y="1786964"/>
                </a:lnTo>
                <a:lnTo>
                  <a:pt x="1314823" y="1721223"/>
                </a:lnTo>
                <a:lnTo>
                  <a:pt x="1290917" y="1643529"/>
                </a:lnTo>
                <a:lnTo>
                  <a:pt x="884517" y="1051858"/>
                </a:lnTo>
                <a:lnTo>
                  <a:pt x="555812" y="0"/>
                </a:lnTo>
                <a:lnTo>
                  <a:pt x="0" y="71717"/>
                </a:lnTo>
                <a:lnTo>
                  <a:pt x="406400" y="2008094"/>
                </a:lnTo>
                <a:lnTo>
                  <a:pt x="376517" y="2073835"/>
                </a:lnTo>
                <a:close/>
              </a:path>
            </a:pathLst>
          </a:cu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532892028"/>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7"/>
          <p:cNvSpPr txBox="1">
            <a:spLocks noChangeArrowheads="1"/>
          </p:cNvSpPr>
          <p:nvPr/>
        </p:nvSpPr>
        <p:spPr bwMode="auto">
          <a:xfrm>
            <a:off x="540000" y="1058019"/>
            <a:ext cx="8856662" cy="4770537"/>
          </a:xfrm>
          <a:prstGeom prst="rect">
            <a:avLst/>
          </a:prstGeom>
          <a:solidFill>
            <a:schemeClr val="bg1"/>
          </a:solidFill>
          <a:ln>
            <a:noFill/>
          </a:ln>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ct val="0"/>
              </a:spcBef>
              <a:spcAft>
                <a:spcPts val="600"/>
              </a:spcAft>
              <a:buNone/>
            </a:pPr>
            <a:r>
              <a:rPr lang="it-IT" altLang="it-IT" sz="1200" i="1" dirty="0">
                <a:solidFill>
                  <a:srgbClr val="000000"/>
                </a:solidFill>
                <a:latin typeface="Arial" charset="0"/>
                <a:cs typeface="Arial" charset="0"/>
              </a:rPr>
              <a:t>Locazione di valorizzazione (art. 3-bis D.L. n. 351/2001, </a:t>
            </a:r>
            <a:r>
              <a:rPr lang="it-IT" altLang="it-IT" sz="1200" i="1" dirty="0" err="1">
                <a:solidFill>
                  <a:srgbClr val="000000"/>
                </a:solidFill>
                <a:latin typeface="Arial" charset="0"/>
                <a:cs typeface="Arial" charset="0"/>
              </a:rPr>
              <a:t>conv</a:t>
            </a:r>
            <a:r>
              <a:rPr lang="it-IT" altLang="it-IT" sz="1200" i="1" dirty="0">
                <a:solidFill>
                  <a:srgbClr val="000000"/>
                </a:solidFill>
                <a:latin typeface="Arial" charset="0"/>
                <a:cs typeface="Arial" charset="0"/>
              </a:rPr>
              <a:t>. in L. n. 410/2001 e </a:t>
            </a:r>
            <a:r>
              <a:rPr lang="it-IT" altLang="it-IT" sz="1200" i="1" dirty="0" err="1">
                <a:solidFill>
                  <a:srgbClr val="000000"/>
                </a:solidFill>
                <a:latin typeface="Arial" charset="0"/>
                <a:cs typeface="Arial" charset="0"/>
              </a:rPr>
              <a:t>s.m.i.</a:t>
            </a:r>
            <a:r>
              <a:rPr lang="it-IT" altLang="it-IT" sz="1200" i="1" dirty="0">
                <a:solidFill>
                  <a:srgbClr val="000000"/>
                </a:solidFill>
                <a:latin typeface="Arial" charset="0"/>
                <a:cs typeface="Arial" charset="0"/>
              </a:rPr>
              <a:t>)</a:t>
            </a:r>
          </a:p>
          <a:p>
            <a:pPr algn="just">
              <a:spcBef>
                <a:spcPct val="0"/>
              </a:spcBef>
              <a:spcAft>
                <a:spcPts val="700"/>
              </a:spcAft>
              <a:buNone/>
            </a:pPr>
            <a:r>
              <a:rPr lang="it-IT" altLang="it-IT" sz="1100" dirty="0">
                <a:latin typeface="Arial" charset="0"/>
                <a:cs typeface="Arial" charset="0"/>
              </a:rPr>
              <a:t>Si tratta di uno strumento di partenariato pubblico-privato che consente di sviluppare e valorizzare il patrimonio immobiliare pubblico, attraverso l’affidamento a primari operatori privati, selezionati con procedure ad evidenza pubblica e dotati di idonei requisiti economico-finanziari e tecnico-organizzativi, del diritto di utilizzare gli immobili a fini economici per un periodo di tempo commisurato al raggiungimento dell’equilibrio economico-finanziario del piano degli investimenti e della connessa gestione, e comunque non eccedente i 50 anni, a fronte della loro riqualificazione, riconversione funzionale e manutenzione ordinaria e straordinaria. </a:t>
            </a:r>
          </a:p>
          <a:p>
            <a:pPr algn="just">
              <a:spcBef>
                <a:spcPct val="0"/>
              </a:spcBef>
              <a:spcAft>
                <a:spcPts val="700"/>
              </a:spcAft>
              <a:buNone/>
            </a:pPr>
            <a:r>
              <a:rPr lang="it-IT" altLang="it-IT" sz="1100" dirty="0">
                <a:latin typeface="Arial" charset="0"/>
                <a:cs typeface="Arial" charset="0"/>
              </a:rPr>
              <a:t>Attraverso lo strumento della concessione, l’investitore privato non grava il </a:t>
            </a:r>
            <a:r>
              <a:rPr lang="it-IT" altLang="it-IT" sz="1100" i="1" dirty="0">
                <a:latin typeface="Arial" charset="0"/>
                <a:cs typeface="Arial" charset="0"/>
              </a:rPr>
              <a:t>proprio business </a:t>
            </a:r>
            <a:r>
              <a:rPr lang="it-IT" altLang="it-IT" sz="1100" i="1" dirty="0" err="1">
                <a:latin typeface="Arial" charset="0"/>
                <a:cs typeface="Arial" charset="0"/>
              </a:rPr>
              <a:t>plan</a:t>
            </a:r>
            <a:r>
              <a:rPr lang="it-IT" altLang="it-IT" sz="1100" i="1" dirty="0">
                <a:latin typeface="Arial" charset="0"/>
                <a:cs typeface="Arial" charset="0"/>
              </a:rPr>
              <a:t> </a:t>
            </a:r>
            <a:r>
              <a:rPr lang="it-IT" altLang="it-IT" sz="1100" dirty="0">
                <a:latin typeface="Arial" charset="0"/>
                <a:cs typeface="Arial" charset="0"/>
              </a:rPr>
              <a:t>dei costi per l’acquisto degli immobili che rimangono di proprietà pubblica, mentre lo Stato, oltre ad incassare un canone per l’intera durata della concessione, risparmia gli oneri improduttivi di vigilanza, custodia, messa in sicurezza, manutenzione e riattiva nel contempo circuiti virtuosi di trasformazione urbana e sviluppo territoriale. </a:t>
            </a:r>
          </a:p>
          <a:p>
            <a:pPr algn="just">
              <a:spcBef>
                <a:spcPct val="0"/>
              </a:spcBef>
              <a:spcAft>
                <a:spcPts val="700"/>
              </a:spcAft>
              <a:buNone/>
            </a:pPr>
            <a:r>
              <a:rPr lang="it-IT" altLang="it-IT" sz="1100" dirty="0">
                <a:latin typeface="Arial" charset="0"/>
                <a:cs typeface="Arial" charset="0"/>
              </a:rPr>
              <a:t>Il canone della locazione è determinato secondo valori di mercato, tenendo conto sia degli investimenti necessari per la riqualificazione e riconversione degli immobili, sia della ridotta rimuneratività iniziale dell’operazione. </a:t>
            </a:r>
          </a:p>
          <a:p>
            <a:pPr algn="just">
              <a:spcBef>
                <a:spcPct val="0"/>
              </a:spcBef>
              <a:spcAft>
                <a:spcPts val="700"/>
              </a:spcAft>
              <a:buNone/>
            </a:pPr>
            <a:r>
              <a:rPr lang="it-IT" altLang="it-IT" sz="1100" dirty="0">
                <a:latin typeface="Arial" charset="0"/>
                <a:cs typeface="Arial" charset="0"/>
              </a:rPr>
              <a:t>Con l’art. 58 co. 6 D.L. n. 112/2008, </a:t>
            </a:r>
            <a:r>
              <a:rPr lang="it-IT" altLang="it-IT" sz="1100" dirty="0" err="1">
                <a:latin typeface="Arial" charset="0"/>
                <a:cs typeface="Arial" charset="0"/>
              </a:rPr>
              <a:t>conv</a:t>
            </a:r>
            <a:r>
              <a:rPr lang="it-IT" altLang="it-IT" sz="1100" dirty="0">
                <a:latin typeface="Arial" charset="0"/>
                <a:cs typeface="Arial" charset="0"/>
              </a:rPr>
              <a:t>. in L. n. 133/2008,  è stata estesa l’applicabilità dello strumento anche in favore di Regioni, Province, Comuni e altri Enti Locali (es. Consorzi di Comuni, Comunità Montane etc.) nonché società o Enti a totale partecipazione dei predetti Enti.</a:t>
            </a:r>
            <a:endParaRPr lang="it-IT" altLang="it-IT" sz="1100" dirty="0">
              <a:latin typeface="Arial" charset="0"/>
            </a:endParaRPr>
          </a:p>
          <a:p>
            <a:pPr algn="just">
              <a:spcBef>
                <a:spcPct val="0"/>
              </a:spcBef>
              <a:spcAft>
                <a:spcPts val="700"/>
              </a:spcAft>
              <a:buNone/>
            </a:pPr>
            <a:r>
              <a:rPr lang="it-IT" altLang="it-IT" sz="1100" dirty="0">
                <a:latin typeface="Arial" charset="0"/>
                <a:cs typeface="Arial" charset="0"/>
              </a:rPr>
              <a:t>Alla scadenza della locazione, l’Ente proprietario/gestore rientra automaticamente nella piena disponibilità degli immobili concessi in uso, con l’acquisizione di ogni trasformazione, miglioria, addizione e accessione ad essi apportate. L’art. 1 co. 308 L. n. 228/2012 ha introdotto la possibilità di riconoscere al locatario, al termine del periodo di tempo previsto dalla locazione, il diritto di prelazione per l'acquisto del bene al prezzo di mercato, ove sia verificato il raggiungimento della finalità di riqualificazione e riconversione dei beni e non sussistano esigenze di utilizzo per finalità istituzionali.</a:t>
            </a:r>
          </a:p>
          <a:p>
            <a:pPr algn="just">
              <a:spcBef>
                <a:spcPct val="0"/>
              </a:spcBef>
              <a:spcAft>
                <a:spcPts val="700"/>
              </a:spcAft>
              <a:buNone/>
            </a:pPr>
            <a:r>
              <a:rPr lang="it-IT" altLang="it-IT" sz="1100" dirty="0">
                <a:latin typeface="Arial" charset="0"/>
                <a:cs typeface="Arial" charset="0"/>
              </a:rPr>
              <a:t>Il D.L. n. 95/2012 ha introdotto ulteriori disposizioni, prevedendo, da un lato, il riconoscimento al Comune che abbia contribuito alla valorizzazione urbanistica di una aliquota pari al 10% del canone riscosso dallo Stato e, dall’altro, la possibilità di sub-concedere a terzi le attività economiche o di servizio previste dal piano di gestione. </a:t>
            </a:r>
          </a:p>
          <a:p>
            <a:pPr algn="just">
              <a:spcBef>
                <a:spcPct val="0"/>
              </a:spcBef>
              <a:spcAft>
                <a:spcPts val="700"/>
              </a:spcAft>
              <a:buNone/>
            </a:pPr>
            <a:endParaRPr lang="it-IT" altLang="it-IT" sz="1000" dirty="0">
              <a:latin typeface="Arial" charset="0"/>
            </a:endParaRPr>
          </a:p>
        </p:txBody>
      </p:sp>
      <p:sp>
        <p:nvSpPr>
          <p:cNvPr id="8" name="Rettangolo 4"/>
          <p:cNvSpPr>
            <a:spLocks noChangeArrowheads="1"/>
          </p:cNvSpPr>
          <p:nvPr/>
        </p:nvSpPr>
        <p:spPr bwMode="auto">
          <a:xfrm>
            <a:off x="540260" y="720000"/>
            <a:ext cx="89503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ct val="0"/>
              </a:spcBef>
              <a:buFontTx/>
              <a:buNone/>
            </a:pPr>
            <a:r>
              <a:rPr lang="it-IT" altLang="it-IT" sz="1400" dirty="0">
                <a:latin typeface="Arial" charset="0"/>
                <a:cs typeface="Arial" charset="0"/>
              </a:rPr>
              <a:t>4.2 Strumenti di valorizzazione</a:t>
            </a:r>
            <a:endParaRPr lang="it-IT" altLang="it-IT" sz="1400" dirty="0">
              <a:latin typeface="Arial" charset="0"/>
            </a:endParaRPr>
          </a:p>
        </p:txBody>
      </p:sp>
      <p:sp>
        <p:nvSpPr>
          <p:cNvPr id="9" name="Segnaposto numero diapositiva 2"/>
          <p:cNvSpPr>
            <a:spLocks noGrp="1"/>
          </p:cNvSpPr>
          <p:nvPr>
            <p:ph type="sldNum" sz="quarter" idx="10"/>
          </p:nvPr>
        </p:nvSpPr>
        <p:spPr>
          <a:xfrm>
            <a:off x="7099300" y="6399213"/>
            <a:ext cx="2311400" cy="365125"/>
          </a:xfrm>
        </p:spPr>
        <p:txBody>
          <a:bodyPr/>
          <a:lstStyle/>
          <a:p>
            <a:pPr>
              <a:defRPr/>
            </a:pPr>
            <a:fld id="{95E82E84-58B0-4BC1-9588-3FEFE64775A7}" type="slidenum">
              <a:rPr lang="it-IT" smtClean="0"/>
              <a:pPr>
                <a:defRPr/>
              </a:pPr>
              <a:t>27</a:t>
            </a:fld>
            <a:endParaRPr lang="it-IT" dirty="0"/>
          </a:p>
        </p:txBody>
      </p:sp>
    </p:spTree>
    <p:extLst>
      <p:ext uri="{BB962C8B-B14F-4D97-AF65-F5344CB8AC3E}">
        <p14:creationId xmlns:p14="http://schemas.microsoft.com/office/powerpoint/2010/main" val="2911167999"/>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ttangolo 4"/>
          <p:cNvSpPr>
            <a:spLocks noChangeArrowheads="1"/>
          </p:cNvSpPr>
          <p:nvPr/>
        </p:nvSpPr>
        <p:spPr bwMode="auto">
          <a:xfrm>
            <a:off x="540000" y="720000"/>
            <a:ext cx="89503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ts val="600"/>
              </a:spcBef>
              <a:buFontTx/>
              <a:buNone/>
            </a:pPr>
            <a:r>
              <a:rPr lang="it-IT" altLang="it-IT" sz="1400" dirty="0">
                <a:latin typeface="Arial" charset="0"/>
                <a:cs typeface="Arial" charset="0"/>
              </a:rPr>
              <a:t>4.3 Percorso amministrativo</a:t>
            </a:r>
          </a:p>
        </p:txBody>
      </p:sp>
      <p:sp>
        <p:nvSpPr>
          <p:cNvPr id="7171" name="CasellaDiTesto 7"/>
          <p:cNvSpPr txBox="1">
            <a:spLocks noChangeArrowheads="1"/>
          </p:cNvSpPr>
          <p:nvPr/>
        </p:nvSpPr>
        <p:spPr bwMode="auto">
          <a:xfrm>
            <a:off x="540000" y="1080000"/>
            <a:ext cx="8856663" cy="2800767"/>
          </a:xfrm>
          <a:prstGeom prst="rect">
            <a:avLst/>
          </a:prstGeom>
          <a:noFill/>
          <a:ln>
            <a:noFill/>
          </a:ln>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ct val="0"/>
              </a:spcBef>
              <a:buFontTx/>
              <a:buNone/>
            </a:pPr>
            <a:r>
              <a:rPr lang="it-IT" altLang="it-IT" sz="1100" dirty="0">
                <a:latin typeface="Arial" charset="0"/>
              </a:rPr>
              <a:t>Nella fase di progettazione architettonica, definitiva ed esecutiva, successiva all’aggiudicazione, la proposta vincitrice dovrà essere sottoposta all’approvazione degli Enti competenti in materia edilizia, di pianificazione e di tutela e le scelte relative agli interventi dovranno essere dettagliate e supportate dalle opportune analisi ed elaborati tecnico-illustrativi (studio dei caratteri, analisi del degrado, dettaglio delle tecniche e dei materiali costruttivi, degli interventi di recupero sulle superfici e sulle strutture, delle soluzioni distributive e impiantistiche, studio di impatto ambientale, etc.).</a:t>
            </a:r>
          </a:p>
          <a:p>
            <a:pPr algn="just" eaLnBrk="1" hangingPunct="1">
              <a:spcBef>
                <a:spcPct val="0"/>
              </a:spcBef>
              <a:buFontTx/>
              <a:buNone/>
            </a:pPr>
            <a:endParaRPr lang="it-IT" altLang="it-IT" sz="1100" dirty="0">
              <a:latin typeface="Arial" charset="0"/>
            </a:endParaRPr>
          </a:p>
          <a:p>
            <a:pPr algn="just" eaLnBrk="1" hangingPunct="1">
              <a:spcBef>
                <a:spcPct val="0"/>
              </a:spcBef>
              <a:buFontTx/>
              <a:buNone/>
            </a:pPr>
            <a:r>
              <a:rPr lang="it-IT" altLang="it-IT" sz="1100" dirty="0">
                <a:latin typeface="Arial" charset="0"/>
              </a:rPr>
              <a:t>In particolar modo, gli elaborati progettuali e le relative relazioni tecnico-illustrative saranno oggetto di valutazione da parte dell’Amministrazione comunale per gli aspetti di coerenza urbanistica ed edilizia, dagli Enti sovraordinati competenti in materia di pianificazione territoriale e da parte delle Amministrazioni competenti in materia di tutela dei beni culturali/paesaggistici.</a:t>
            </a:r>
          </a:p>
          <a:p>
            <a:pPr algn="just" eaLnBrk="1" hangingPunct="1">
              <a:spcBef>
                <a:spcPct val="0"/>
              </a:spcBef>
              <a:buFontTx/>
              <a:buNone/>
            </a:pPr>
            <a:endParaRPr lang="it-IT" altLang="it-IT" sz="1100" dirty="0">
              <a:latin typeface="Arial" charset="0"/>
            </a:endParaRPr>
          </a:p>
          <a:p>
            <a:pPr algn="just" eaLnBrk="1" hangingPunct="1">
              <a:spcBef>
                <a:spcPct val="0"/>
              </a:spcBef>
              <a:buFontTx/>
              <a:buNone/>
            </a:pPr>
            <a:r>
              <a:rPr lang="it-IT" altLang="it-IT" sz="1100" dirty="0">
                <a:latin typeface="Arial" charset="0"/>
              </a:rPr>
              <a:t>In tale contesto, sarà possibile dettagliare le scelte in merito agli interventi relativi a complessi suscettibili di interesse paesaggistico e ambientale.</a:t>
            </a:r>
          </a:p>
          <a:p>
            <a:pPr algn="just" eaLnBrk="1" hangingPunct="1">
              <a:spcBef>
                <a:spcPct val="0"/>
              </a:spcBef>
              <a:buFontTx/>
              <a:buNone/>
            </a:pPr>
            <a:endParaRPr lang="it-IT" altLang="it-IT" sz="1100" dirty="0">
              <a:latin typeface="Arial" charset="0"/>
            </a:endParaRPr>
          </a:p>
          <a:p>
            <a:pPr algn="just" eaLnBrk="1" hangingPunct="1">
              <a:spcBef>
                <a:spcPct val="0"/>
              </a:spcBef>
              <a:buFontTx/>
              <a:buNone/>
            </a:pPr>
            <a:r>
              <a:rPr lang="it-IT" altLang="it-IT" sz="1100" dirty="0">
                <a:latin typeface="Arial" charset="0"/>
              </a:rPr>
              <a:t>I progetti sottoposti all’attenzione degli Enti e delle Amministrazioni competenti in materia di pianificazione territoriale e urbana e di tutela, dovranno, comunque, conservare caratteristiche di piena aderenza con quanto esplicitato in fase preliminare nell’ambito del programma di valorizzazione.</a:t>
            </a:r>
          </a:p>
        </p:txBody>
      </p:sp>
      <p:sp>
        <p:nvSpPr>
          <p:cNvPr id="7" name="Segnaposto numero diapositiva 2"/>
          <p:cNvSpPr>
            <a:spLocks noGrp="1"/>
          </p:cNvSpPr>
          <p:nvPr>
            <p:ph type="sldNum" sz="quarter" idx="10"/>
          </p:nvPr>
        </p:nvSpPr>
        <p:spPr>
          <a:xfrm>
            <a:off x="7099300" y="6399213"/>
            <a:ext cx="2311400" cy="365125"/>
          </a:xfrm>
        </p:spPr>
        <p:txBody>
          <a:bodyPr/>
          <a:lstStyle/>
          <a:p>
            <a:pPr>
              <a:defRPr/>
            </a:pPr>
            <a:fld id="{95E82E84-58B0-4BC1-9588-3FEFE64775A7}" type="slidenum">
              <a:rPr lang="it-IT" smtClean="0"/>
              <a:pPr>
                <a:defRPr/>
              </a:pPr>
              <a:t>28</a:t>
            </a:fld>
            <a:endParaRPr lang="it-IT" dirty="0"/>
          </a:p>
        </p:txBody>
      </p:sp>
    </p:spTree>
    <p:extLst>
      <p:ext uri="{BB962C8B-B14F-4D97-AF65-F5344CB8AC3E}">
        <p14:creationId xmlns:p14="http://schemas.microsoft.com/office/powerpoint/2010/main" val="2074341206"/>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FAC08E3F-955B-B49C-7A07-C2735B122BFC}"/>
            </a:ext>
          </a:extLst>
        </p:cNvPr>
        <p:cNvGrpSpPr/>
        <p:nvPr/>
      </p:nvGrpSpPr>
      <p:grpSpPr>
        <a:xfrm>
          <a:off x="0" y="0"/>
          <a:ext cx="0" cy="0"/>
          <a:chOff x="0" y="0"/>
          <a:chExt cx="0" cy="0"/>
        </a:xfrm>
      </p:grpSpPr>
      <p:sp>
        <p:nvSpPr>
          <p:cNvPr id="21507" name="Rectangle 1">
            <a:extLst>
              <a:ext uri="{FF2B5EF4-FFF2-40B4-BE49-F238E27FC236}">
                <a16:creationId xmlns:a16="http://schemas.microsoft.com/office/drawing/2014/main" id="{15C34B6B-C176-72CA-FF40-4FB314FD9210}"/>
              </a:ext>
            </a:extLst>
          </p:cNvPr>
          <p:cNvSpPr>
            <a:spLocks noChangeArrowheads="1"/>
          </p:cNvSpPr>
          <p:nvPr/>
        </p:nvSpPr>
        <p:spPr bwMode="auto">
          <a:xfrm>
            <a:off x="538163" y="1080000"/>
            <a:ext cx="8856662" cy="1038169"/>
          </a:xfrm>
          <a:prstGeom prst="rect">
            <a:avLst/>
          </a:prstGeom>
          <a:solidFill>
            <a:schemeClr val="bg1"/>
          </a:solidFill>
          <a:ln w="9525">
            <a:noFill/>
            <a:miter lim="800000"/>
            <a:headEnd/>
            <a:tailEnd/>
          </a:ln>
        </p:spPr>
        <p:txBody>
          <a:bodyPr lIns="90000">
            <a:spAutoFit/>
          </a:bodyPr>
          <a:lstStyle/>
          <a:p>
            <a:pPr algn="just" eaLnBrk="1" hangingPunct="1">
              <a:lnSpc>
                <a:spcPts val="1500"/>
              </a:lnSpc>
              <a:spcBef>
                <a:spcPts val="600"/>
              </a:spcBef>
              <a:buFontTx/>
              <a:buNone/>
            </a:pPr>
            <a:endParaRPr lang="it-IT" altLang="it-IT" sz="1100" dirty="0"/>
          </a:p>
          <a:p>
            <a:pPr algn="just">
              <a:lnSpc>
                <a:spcPts val="1500"/>
              </a:lnSpc>
            </a:pPr>
            <a:r>
              <a:rPr lang="it-IT" altLang="it-IT" sz="1100" u="sng" dirty="0"/>
              <a:t>Andranno allegati all’info memo in versione integrale i seguenti documenti se disponibili e necessari</a:t>
            </a:r>
          </a:p>
          <a:p>
            <a:pPr marL="171450" indent="-171450" algn="just">
              <a:lnSpc>
                <a:spcPts val="1500"/>
              </a:lnSpc>
              <a:buFont typeface="Wingdings" panose="05000000000000000000" pitchFamily="2" charset="2"/>
              <a:buChar char="§"/>
            </a:pPr>
            <a:endParaRPr lang="it-IT" altLang="it-IT" sz="1100" b="1" u="sng" dirty="0"/>
          </a:p>
          <a:p>
            <a:pPr marL="171450" indent="-171450" algn="just">
              <a:lnSpc>
                <a:spcPts val="1500"/>
              </a:lnSpc>
              <a:buFont typeface="Wingdings" panose="05000000000000000000" pitchFamily="2" charset="2"/>
              <a:buChar char="§"/>
            </a:pPr>
            <a:r>
              <a:rPr lang="it-IT" sz="1100" b="1" dirty="0">
                <a:effectLst/>
                <a:latin typeface="Arial" panose="020B0604020202020204" pitchFamily="34" charset="0"/>
                <a:ea typeface="Times New Roman" panose="02020603050405020304" pitchFamily="18" charset="0"/>
              </a:rPr>
              <a:t>CDU vigente;</a:t>
            </a:r>
          </a:p>
          <a:p>
            <a:pPr marL="171450" indent="-171450" algn="just">
              <a:lnSpc>
                <a:spcPts val="1500"/>
              </a:lnSpc>
              <a:buFont typeface="Wingdings" panose="05000000000000000000" pitchFamily="2" charset="2"/>
              <a:buChar char="§"/>
            </a:pPr>
            <a:r>
              <a:rPr lang="it-IT" sz="1100" b="1" dirty="0">
                <a:latin typeface="Arial" panose="020B0604020202020204" pitchFamily="34" charset="0"/>
                <a:ea typeface="Times New Roman" panose="02020603050405020304" pitchFamily="18" charset="0"/>
              </a:rPr>
              <a:t>Piano urbanistico unitario.</a:t>
            </a:r>
            <a:endParaRPr lang="it-IT" sz="1100" b="1" dirty="0">
              <a:effectLst/>
              <a:latin typeface="Arial" panose="020B0604020202020204" pitchFamily="34" charset="0"/>
              <a:ea typeface="Times New Roman" panose="02020603050405020304" pitchFamily="18" charset="0"/>
            </a:endParaRPr>
          </a:p>
        </p:txBody>
      </p:sp>
      <p:sp>
        <p:nvSpPr>
          <p:cNvPr id="7" name="Segnaposto numero diapositiva 2">
            <a:extLst>
              <a:ext uri="{FF2B5EF4-FFF2-40B4-BE49-F238E27FC236}">
                <a16:creationId xmlns:a16="http://schemas.microsoft.com/office/drawing/2014/main" id="{C6BB4986-83DA-6708-3FC3-880B20D7950F}"/>
              </a:ext>
            </a:extLst>
          </p:cNvPr>
          <p:cNvSpPr>
            <a:spLocks noGrp="1"/>
          </p:cNvSpPr>
          <p:nvPr>
            <p:ph type="sldNum" sz="quarter" idx="10"/>
          </p:nvPr>
        </p:nvSpPr>
        <p:spPr>
          <a:xfrm>
            <a:off x="7099300" y="6399213"/>
            <a:ext cx="2311400" cy="365125"/>
          </a:xfrm>
        </p:spPr>
        <p:txBody>
          <a:bodyPr/>
          <a:lstStyle/>
          <a:p>
            <a:pPr>
              <a:defRPr/>
            </a:pPr>
            <a:fld id="{95E82E84-58B0-4BC1-9588-3FEFE64775A7}" type="slidenum">
              <a:rPr lang="it-IT" smtClean="0"/>
              <a:pPr>
                <a:defRPr/>
              </a:pPr>
              <a:t>29</a:t>
            </a:fld>
            <a:endParaRPr lang="it-IT" dirty="0"/>
          </a:p>
        </p:txBody>
      </p:sp>
      <p:sp>
        <p:nvSpPr>
          <p:cNvPr id="9" name="Rettangolo 5">
            <a:extLst>
              <a:ext uri="{FF2B5EF4-FFF2-40B4-BE49-F238E27FC236}">
                <a16:creationId xmlns:a16="http://schemas.microsoft.com/office/drawing/2014/main" id="{54124A1E-5799-8947-E709-F35881934CEF}"/>
              </a:ext>
            </a:extLst>
          </p:cNvPr>
          <p:cNvSpPr>
            <a:spLocks noChangeArrowheads="1"/>
          </p:cNvSpPr>
          <p:nvPr/>
        </p:nvSpPr>
        <p:spPr bwMode="auto">
          <a:xfrm>
            <a:off x="540000" y="720000"/>
            <a:ext cx="8691562" cy="307777"/>
          </a:xfrm>
          <a:prstGeom prst="rect">
            <a:avLst/>
          </a:prstGeom>
          <a:noFill/>
          <a:ln w="9525">
            <a:noFill/>
            <a:miter lim="800000"/>
            <a:headEnd/>
            <a:tailEnd/>
          </a:ln>
        </p:spPr>
        <p:txBody>
          <a:bodyPr>
            <a:spAutoFit/>
          </a:bodyPr>
          <a:lstStyle/>
          <a:p>
            <a:pPr algn="just">
              <a:spcBef>
                <a:spcPts val="600"/>
              </a:spcBef>
              <a:defRPr/>
            </a:pPr>
            <a:r>
              <a:rPr lang="it-IT" sz="1400" dirty="0">
                <a:cs typeface="Arial" charset="0"/>
              </a:rPr>
              <a:t>ALLEGATI TECNICI ALL’INFO MEMO</a:t>
            </a:r>
          </a:p>
        </p:txBody>
      </p:sp>
    </p:spTree>
    <p:extLst>
      <p:ext uri="{BB962C8B-B14F-4D97-AF65-F5344CB8AC3E}">
        <p14:creationId xmlns:p14="http://schemas.microsoft.com/office/powerpoint/2010/main" val="2150719367"/>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2" name="Rettangolo 5"/>
          <p:cNvSpPr>
            <a:spLocks noChangeArrowheads="1"/>
          </p:cNvSpPr>
          <p:nvPr/>
        </p:nvSpPr>
        <p:spPr bwMode="auto">
          <a:xfrm>
            <a:off x="632520" y="657705"/>
            <a:ext cx="8640960" cy="264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lvl1pPr marL="228600" indent="-228600" defTabSz="358775" eaLnBrk="0" hangingPunct="0">
              <a:spcBef>
                <a:spcPct val="20000"/>
              </a:spcBef>
              <a:buFont typeface="Arial" charset="0"/>
              <a:buChar char="•"/>
              <a:tabLst>
                <a:tab pos="3943350" algn="l"/>
              </a:tabLst>
              <a:defRPr sz="3200">
                <a:solidFill>
                  <a:schemeClr val="tx1"/>
                </a:solidFill>
                <a:latin typeface="Calibri" pitchFamily="34" charset="0"/>
              </a:defRPr>
            </a:lvl1pPr>
            <a:lvl2pPr defTabSz="358775" eaLnBrk="0" hangingPunct="0">
              <a:spcBef>
                <a:spcPct val="20000"/>
              </a:spcBef>
              <a:buFont typeface="Arial" charset="0"/>
              <a:buChar char="–"/>
              <a:tabLst>
                <a:tab pos="3943350" algn="l"/>
              </a:tabLst>
              <a:defRPr sz="2800">
                <a:solidFill>
                  <a:schemeClr val="tx1"/>
                </a:solidFill>
                <a:latin typeface="Calibri" pitchFamily="34" charset="0"/>
              </a:defRPr>
            </a:lvl2pPr>
            <a:lvl3pPr marL="1143000" indent="-228600" defTabSz="358775" eaLnBrk="0" hangingPunct="0">
              <a:spcBef>
                <a:spcPct val="20000"/>
              </a:spcBef>
              <a:buFont typeface="Arial" charset="0"/>
              <a:buChar char="•"/>
              <a:tabLst>
                <a:tab pos="3943350" algn="l"/>
              </a:tabLst>
              <a:defRPr sz="2400">
                <a:solidFill>
                  <a:schemeClr val="tx1"/>
                </a:solidFill>
                <a:latin typeface="Calibri" pitchFamily="34" charset="0"/>
              </a:defRPr>
            </a:lvl3pPr>
            <a:lvl4pPr marL="1600200" indent="-228600" defTabSz="358775" eaLnBrk="0" hangingPunct="0">
              <a:spcBef>
                <a:spcPct val="20000"/>
              </a:spcBef>
              <a:buFont typeface="Arial" charset="0"/>
              <a:buChar char="–"/>
              <a:tabLst>
                <a:tab pos="3943350" algn="l"/>
              </a:tabLst>
              <a:defRPr sz="2000">
                <a:solidFill>
                  <a:schemeClr val="tx1"/>
                </a:solidFill>
                <a:latin typeface="Calibri" pitchFamily="34" charset="0"/>
              </a:defRPr>
            </a:lvl4pPr>
            <a:lvl5pPr marL="2057400" indent="-228600" defTabSz="358775" eaLnBrk="0" hangingPunct="0">
              <a:spcBef>
                <a:spcPct val="20000"/>
              </a:spcBef>
              <a:buFont typeface="Arial" charset="0"/>
              <a:buChar char="»"/>
              <a:tabLst>
                <a:tab pos="3943350" algn="l"/>
              </a:tabLst>
              <a:defRPr sz="2000">
                <a:solidFill>
                  <a:schemeClr val="tx1"/>
                </a:solidFill>
                <a:latin typeface="Calibri" pitchFamily="34" charset="0"/>
              </a:defRPr>
            </a:lvl5pPr>
            <a:lvl6pPr marL="2514600" indent="-228600" defTabSz="358775" eaLnBrk="0" fontAlgn="base" hangingPunct="0">
              <a:spcBef>
                <a:spcPct val="20000"/>
              </a:spcBef>
              <a:spcAft>
                <a:spcPct val="0"/>
              </a:spcAft>
              <a:buFont typeface="Arial" charset="0"/>
              <a:buChar char="»"/>
              <a:tabLst>
                <a:tab pos="3943350" algn="l"/>
              </a:tabLst>
              <a:defRPr sz="2000">
                <a:solidFill>
                  <a:schemeClr val="tx1"/>
                </a:solidFill>
                <a:latin typeface="Calibri" pitchFamily="34" charset="0"/>
              </a:defRPr>
            </a:lvl6pPr>
            <a:lvl7pPr marL="2971800" indent="-228600" defTabSz="358775" eaLnBrk="0" fontAlgn="base" hangingPunct="0">
              <a:spcBef>
                <a:spcPct val="20000"/>
              </a:spcBef>
              <a:spcAft>
                <a:spcPct val="0"/>
              </a:spcAft>
              <a:buFont typeface="Arial" charset="0"/>
              <a:buChar char="»"/>
              <a:tabLst>
                <a:tab pos="3943350" algn="l"/>
              </a:tabLst>
              <a:defRPr sz="2000">
                <a:solidFill>
                  <a:schemeClr val="tx1"/>
                </a:solidFill>
                <a:latin typeface="Calibri" pitchFamily="34" charset="0"/>
              </a:defRPr>
            </a:lvl7pPr>
            <a:lvl8pPr marL="3429000" indent="-228600" defTabSz="358775" eaLnBrk="0" fontAlgn="base" hangingPunct="0">
              <a:spcBef>
                <a:spcPct val="20000"/>
              </a:spcBef>
              <a:spcAft>
                <a:spcPct val="0"/>
              </a:spcAft>
              <a:buFont typeface="Arial" charset="0"/>
              <a:buChar char="»"/>
              <a:tabLst>
                <a:tab pos="3943350" algn="l"/>
              </a:tabLst>
              <a:defRPr sz="2000">
                <a:solidFill>
                  <a:schemeClr val="tx1"/>
                </a:solidFill>
                <a:latin typeface="Calibri" pitchFamily="34" charset="0"/>
              </a:defRPr>
            </a:lvl8pPr>
            <a:lvl9pPr marL="3886200" indent="-228600" defTabSz="358775" eaLnBrk="0" fontAlgn="base" hangingPunct="0">
              <a:spcBef>
                <a:spcPct val="20000"/>
              </a:spcBef>
              <a:spcAft>
                <a:spcPct val="0"/>
              </a:spcAft>
              <a:buFont typeface="Arial" charset="0"/>
              <a:buChar char="»"/>
              <a:tabLst>
                <a:tab pos="3943350" algn="l"/>
              </a:tabLst>
              <a:defRPr sz="2000">
                <a:solidFill>
                  <a:schemeClr val="tx1"/>
                </a:solidFill>
                <a:latin typeface="Calibri" pitchFamily="34" charset="0"/>
              </a:defRPr>
            </a:lvl9pPr>
          </a:lstStyle>
          <a:p>
            <a:pPr marL="0" lvl="1" algn="just">
              <a:lnSpc>
                <a:spcPct val="150000"/>
              </a:lnSpc>
              <a:spcBef>
                <a:spcPts val="600"/>
              </a:spcBef>
              <a:buNone/>
            </a:pPr>
            <a:endParaRPr lang="it-IT" altLang="it-IT" sz="100" dirty="0">
              <a:latin typeface="Arial" charset="0"/>
              <a:ea typeface="Calibri" pitchFamily="34" charset="0"/>
              <a:cs typeface="Calibri" pitchFamily="34" charset="0"/>
            </a:endParaRPr>
          </a:p>
          <a:p>
            <a:pPr algn="just">
              <a:lnSpc>
                <a:spcPct val="150000"/>
              </a:lnSpc>
              <a:spcBef>
                <a:spcPts val="1200"/>
              </a:spcBef>
              <a:spcAft>
                <a:spcPts val="600"/>
              </a:spcAft>
              <a:buNone/>
            </a:pPr>
            <a:r>
              <a:rPr lang="it-IT" altLang="it-IT" sz="1200" b="1" dirty="0">
                <a:latin typeface="Arial" charset="0"/>
                <a:cs typeface="Arial" charset="0"/>
              </a:rPr>
              <a:t>4. Iter di valorizzazione e strumenti</a:t>
            </a:r>
          </a:p>
          <a:p>
            <a:pPr marL="0" lvl="1" algn="just">
              <a:lnSpc>
                <a:spcPct val="150000"/>
              </a:lnSpc>
              <a:spcBef>
                <a:spcPts val="600"/>
              </a:spcBef>
              <a:buNone/>
            </a:pPr>
            <a:r>
              <a:rPr lang="it-IT" altLang="it-IT" sz="1000" dirty="0">
                <a:latin typeface="Arial" charset="0"/>
                <a:ea typeface="Calibri" pitchFamily="34" charset="0"/>
                <a:cs typeface="Calibri" pitchFamily="34" charset="0"/>
              </a:rPr>
              <a:t>4.1  Trasformazione	pag. 26</a:t>
            </a:r>
            <a:endParaRPr lang="it-IT" altLang="it-IT" sz="1000" dirty="0">
              <a:latin typeface="Arial" charset="0"/>
            </a:endParaRPr>
          </a:p>
          <a:p>
            <a:pPr marL="0" lvl="1" algn="just">
              <a:lnSpc>
                <a:spcPct val="150000"/>
              </a:lnSpc>
              <a:spcBef>
                <a:spcPts val="600"/>
              </a:spcBef>
              <a:buNone/>
            </a:pPr>
            <a:r>
              <a:rPr lang="it-IT" altLang="it-IT" sz="1000" dirty="0">
                <a:latin typeface="Arial" charset="0"/>
                <a:ea typeface="Calibri" pitchFamily="34" charset="0"/>
                <a:cs typeface="Calibri" pitchFamily="34" charset="0"/>
              </a:rPr>
              <a:t>4.2  </a:t>
            </a:r>
            <a:r>
              <a:rPr lang="it-IT" altLang="it-IT" sz="1000" dirty="0">
                <a:latin typeface="Arial" charset="0"/>
                <a:cs typeface="Arial" charset="0"/>
              </a:rPr>
              <a:t>Strumenti di valorizzazione</a:t>
            </a:r>
            <a:r>
              <a:rPr lang="it-IT" altLang="it-IT" sz="1000" dirty="0">
                <a:latin typeface="Arial" charset="0"/>
              </a:rPr>
              <a:t>		</a:t>
            </a:r>
            <a:r>
              <a:rPr lang="it-IT" altLang="it-IT" sz="1000" dirty="0">
                <a:latin typeface="Arial" charset="0"/>
                <a:ea typeface="Calibri" pitchFamily="34" charset="0"/>
                <a:cs typeface="Calibri" pitchFamily="34" charset="0"/>
              </a:rPr>
              <a:t>pag.  27</a:t>
            </a:r>
            <a:endParaRPr lang="it-IT" altLang="it-IT" sz="1000" dirty="0">
              <a:latin typeface="Arial" charset="0"/>
            </a:endParaRPr>
          </a:p>
          <a:p>
            <a:pPr marL="0" lvl="1" algn="just">
              <a:lnSpc>
                <a:spcPct val="150000"/>
              </a:lnSpc>
              <a:spcBef>
                <a:spcPts val="600"/>
              </a:spcBef>
              <a:buNone/>
            </a:pPr>
            <a:r>
              <a:rPr lang="it-IT" altLang="it-IT" sz="1000" dirty="0">
                <a:latin typeface="Arial" charset="0"/>
                <a:ea typeface="Calibri" pitchFamily="34" charset="0"/>
                <a:cs typeface="Calibri" pitchFamily="34" charset="0"/>
              </a:rPr>
              <a:t>4.3  Percorso amministrativo	pag.  </a:t>
            </a:r>
            <a:r>
              <a:rPr lang="it-IT" altLang="it-IT" sz="1000">
                <a:latin typeface="Arial" charset="0"/>
                <a:ea typeface="Calibri" pitchFamily="34" charset="0"/>
                <a:cs typeface="Calibri" pitchFamily="34" charset="0"/>
              </a:rPr>
              <a:t>28</a:t>
            </a:r>
            <a:endParaRPr lang="it-IT" altLang="it-IT" sz="1000" dirty="0">
              <a:latin typeface="Arial" charset="0"/>
            </a:endParaRPr>
          </a:p>
          <a:p>
            <a:pPr marL="0" lvl="1" algn="just">
              <a:lnSpc>
                <a:spcPct val="150000"/>
              </a:lnSpc>
              <a:spcBef>
                <a:spcPts val="1200"/>
              </a:spcBef>
              <a:spcAft>
                <a:spcPts val="600"/>
              </a:spcAft>
              <a:buNone/>
            </a:pPr>
            <a:endParaRPr lang="it-IT" altLang="it-IT" sz="1200" b="1" dirty="0">
              <a:latin typeface="Arial" charset="0"/>
              <a:cs typeface="Arial" charset="0"/>
            </a:endParaRPr>
          </a:p>
          <a:p>
            <a:pPr marL="0" lvl="1" algn="just">
              <a:lnSpc>
                <a:spcPct val="150000"/>
              </a:lnSpc>
              <a:spcBef>
                <a:spcPts val="600"/>
              </a:spcBef>
              <a:buNone/>
            </a:pPr>
            <a:endParaRPr lang="it-IT" altLang="it-IT" sz="1000" dirty="0">
              <a:highlight>
                <a:srgbClr val="FFFF00"/>
              </a:highlight>
              <a:latin typeface="Arial" charset="0"/>
              <a:cs typeface="Arial" charset="0"/>
            </a:endParaRPr>
          </a:p>
          <a:p>
            <a:pPr marL="0" lvl="1" algn="just">
              <a:lnSpc>
                <a:spcPct val="150000"/>
              </a:lnSpc>
              <a:spcBef>
                <a:spcPts val="600"/>
              </a:spcBef>
              <a:buNone/>
            </a:pPr>
            <a:endParaRPr lang="it-IT" altLang="it-IT" sz="1000" dirty="0">
              <a:latin typeface="Arial" charset="0"/>
              <a:cs typeface="Arial" charset="0"/>
            </a:endParaRPr>
          </a:p>
        </p:txBody>
      </p:sp>
      <p:sp>
        <p:nvSpPr>
          <p:cNvPr id="3" name="Segnaposto numero diapositiva 2"/>
          <p:cNvSpPr>
            <a:spLocks noGrp="1"/>
          </p:cNvSpPr>
          <p:nvPr>
            <p:ph type="sldNum" sz="quarter" idx="10"/>
          </p:nvPr>
        </p:nvSpPr>
        <p:spPr/>
        <p:txBody>
          <a:bodyPr/>
          <a:lstStyle/>
          <a:p>
            <a:pPr>
              <a:defRPr/>
            </a:pPr>
            <a:fld id="{95E82E84-58B0-4BC1-9588-3FEFE64775A7}" type="slidenum">
              <a:rPr lang="it-IT" smtClean="0"/>
              <a:pPr>
                <a:defRPr/>
              </a:pPr>
              <a:t>3</a:t>
            </a:fld>
            <a:endParaRPr lang="it-IT" dirty="0"/>
          </a:p>
        </p:txBody>
      </p:sp>
    </p:spTree>
    <p:extLst>
      <p:ext uri="{BB962C8B-B14F-4D97-AF65-F5344CB8AC3E}">
        <p14:creationId xmlns:p14="http://schemas.microsoft.com/office/powerpoint/2010/main" val="1564896624"/>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0"/>
          </p:nvPr>
        </p:nvSpPr>
        <p:spPr/>
        <p:txBody>
          <a:bodyPr/>
          <a:lstStyle/>
          <a:p>
            <a:pPr>
              <a:defRPr/>
            </a:pPr>
            <a:r>
              <a:rPr lang="it-IT" dirty="0"/>
              <a:t>4</a:t>
            </a:r>
          </a:p>
        </p:txBody>
      </p:sp>
      <p:sp>
        <p:nvSpPr>
          <p:cNvPr id="3" name="Rettangolo 2"/>
          <p:cNvSpPr/>
          <p:nvPr/>
        </p:nvSpPr>
        <p:spPr>
          <a:xfrm>
            <a:off x="632519" y="1286465"/>
            <a:ext cx="8640961" cy="3524042"/>
          </a:xfrm>
          <a:prstGeom prst="rect">
            <a:avLst/>
          </a:prstGeom>
          <a:noFill/>
        </p:spPr>
        <p:txBody>
          <a:bodyPr wrap="square">
            <a:spAutoFit/>
          </a:bodyPr>
          <a:lstStyle/>
          <a:p>
            <a:pPr marL="342900" lvl="0" indent="-342900" algn="just" fontAlgn="base">
              <a:buFont typeface="Arial" panose="020B0604020202020204" pitchFamily="34" charset="0"/>
              <a:buChar char="−"/>
              <a:tabLst>
                <a:tab pos="270510" algn="l"/>
              </a:tabLst>
            </a:pPr>
            <a:r>
              <a:rPr lang="it-IT"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L’Agenzia del Demanio, nell’ambito della missione istituzionale e in linea con l’Atto di indirizzo per il conseguimento degli obiettivi di politica fiscale per gli anni in corso, ha il compito di curare e generare valore attraverso il patrimonio immobiliare pubblico di propria competenza, applicando modelli sostenibili e innovativi che attraggano gli investimenti privati e facilitino soluzioni per la modernizzazione dei servizi resi alle Pubbliche Amministrazioni Centrali (PAC) e ai cittadini. Nell’ottica della valorizzazione degli immobili pubblici e di rigenerazione dei territori, all’Agenzia si richiedono progetti innovativi con azioni mirate, puntuali e a rete, finalizzati anche alla valorizzazione sociale e ambientale degli immobili in gestione, che favoriscano la rigenerazione dei territori e una pronta risposta anche al fabbisogno di infrastrutture per uso sociale;</a:t>
            </a:r>
            <a:endParaRPr lang="it-IT" sz="1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spcBef>
                <a:spcPts val="600"/>
              </a:spcBef>
              <a:spcAft>
                <a:spcPts val="600"/>
              </a:spcAft>
              <a:buFont typeface="Arial" panose="020B0604020202020204" pitchFamily="34" charset="0"/>
              <a:buChar char="−"/>
              <a:tabLst>
                <a:tab pos="270510" algn="l"/>
                <a:tab pos="318770" algn="l"/>
                <a:tab pos="457200" algn="l"/>
              </a:tabLst>
            </a:pPr>
            <a:r>
              <a:rPr lang="it-IT" sz="1100" dirty="0">
                <a:effectLst/>
                <a:latin typeface="Arial" panose="020B0604020202020204" pitchFamily="34" charset="0"/>
                <a:ea typeface="Times New Roman" panose="02020603050405020304" pitchFamily="18" charset="0"/>
                <a:cs typeface="Times New Roman" panose="02020603050405020304" pitchFamily="18" charset="0"/>
              </a:rPr>
              <a:t>Tra gli obiettivi dell’Agenzia vi è anche  la promozione di iniziative innovative di valorizzazione di immobili pubblici di proprietà dello </a:t>
            </a:r>
            <a:r>
              <a:rPr lang="it-IT" sz="1100" dirty="0">
                <a:latin typeface="Arial" panose="020B0604020202020204" pitchFamily="34" charset="0"/>
                <a:cs typeface="Times New Roman" panose="02020603050405020304" pitchFamily="18" charset="0"/>
              </a:rPr>
              <a:t>Stato dismessi, da affidare a privati ed enti del terzo settore per attività di tipo turistico, civico, culturale, sociale, di tutela ambientale, scoperta del territorio e mobilità sostenibile, eventi, favorendo la fruibilità collettiva, l’inclusività e l’accessibilità per tutti gli individui con particolari bisogni (anziani, famiglie, bambini, diversamente abili, ecc.), in coerenza con gli strumenti di tutela e di governo del territorio vigenti.</a:t>
            </a:r>
          </a:p>
          <a:p>
            <a:pPr marL="342900" indent="-342900" algn="just">
              <a:spcBef>
                <a:spcPts val="600"/>
              </a:spcBef>
              <a:spcAft>
                <a:spcPts val="600"/>
              </a:spcAft>
              <a:buFont typeface="Arial" panose="020B0604020202020204" pitchFamily="34" charset="0"/>
              <a:buChar char="−"/>
              <a:tabLst>
                <a:tab pos="270510" algn="l"/>
                <a:tab pos="318770" algn="l"/>
                <a:tab pos="457200" algn="l"/>
              </a:tabLst>
            </a:pPr>
            <a:r>
              <a:rPr lang="it-IT" sz="1100" dirty="0">
                <a:solidFill>
                  <a:srgbClr val="000000"/>
                </a:solidFill>
                <a:latin typeface="Arial" panose="020B0604020202020204" pitchFamily="34" charset="0"/>
                <a:cs typeface="Times New Roman" panose="02020603050405020304" pitchFamily="18" charset="0"/>
              </a:rPr>
              <a:t>Il recupero del patrimonio di pregio, di proprietà dello Stato e di altri Enti Pubblici, è inteso in una logica di partenariato pubblico-privato, ed ha la possibilità di essere letto come significativa leva di sviluppo e rilancio dei territori e rappresenta un’importante opportunità per promuovere l’avvio di processi di innovazione sociale e culturale e nuovi modelli di gestione di spazi innovativi da dedicare a iniziative che coinvolgano attivamente i cittadini, le imprese e le istituzioni, trovando nuove soluzioni e nuove aree di investimento anche secondo un sistema a rete.</a:t>
            </a:r>
          </a:p>
          <a:p>
            <a:pPr marL="342900" lvl="0" indent="-342900" algn="just">
              <a:spcBef>
                <a:spcPts val="600"/>
              </a:spcBef>
              <a:spcAft>
                <a:spcPts val="600"/>
              </a:spcAft>
              <a:buFont typeface="Arial" panose="020B0604020202020204" pitchFamily="34" charset="0"/>
              <a:buChar char="−"/>
              <a:tabLst>
                <a:tab pos="270510" algn="l"/>
                <a:tab pos="318770" algn="l"/>
                <a:tab pos="457200" algn="l"/>
              </a:tabLst>
            </a:pPr>
            <a:endParaRPr lang="it-IT" sz="1100" dirty="0">
              <a:highlight>
                <a:srgbClr val="FFFF00"/>
              </a:highlight>
              <a:latin typeface="Arial" panose="020B0604020202020204" pitchFamily="34" charset="0"/>
              <a:cs typeface="Times New Roman" panose="02020603050405020304" pitchFamily="18" charset="0"/>
            </a:endParaRPr>
          </a:p>
        </p:txBody>
      </p:sp>
      <p:sp>
        <p:nvSpPr>
          <p:cNvPr id="4" name="Text Box 4"/>
          <p:cNvSpPr txBox="1">
            <a:spLocks noChangeArrowheads="1"/>
          </p:cNvSpPr>
          <p:nvPr/>
        </p:nvSpPr>
        <p:spPr bwMode="auto">
          <a:xfrm>
            <a:off x="539751" y="260648"/>
            <a:ext cx="770572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4" tIns="45718" rIns="91434" bIns="45718">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50000"/>
              </a:spcBef>
              <a:buFontTx/>
              <a:buNone/>
            </a:pPr>
            <a:r>
              <a:rPr lang="it-IT" altLang="it-IT" sz="2200" b="1" i="1" dirty="0">
                <a:latin typeface="Swis721 Lt BT" pitchFamily="34" charset="0"/>
              </a:rPr>
              <a:t>Premessa</a:t>
            </a:r>
          </a:p>
        </p:txBody>
      </p:sp>
    </p:spTree>
    <p:extLst>
      <p:ext uri="{BB962C8B-B14F-4D97-AF65-F5344CB8AC3E}">
        <p14:creationId xmlns:p14="http://schemas.microsoft.com/office/powerpoint/2010/main" val="32946596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5" name="Rectangle 1"/>
          <p:cNvSpPr>
            <a:spLocks noChangeArrowheads="1"/>
          </p:cNvSpPr>
          <p:nvPr/>
        </p:nvSpPr>
        <p:spPr bwMode="auto">
          <a:xfrm>
            <a:off x="632519" y="1561147"/>
            <a:ext cx="8640961" cy="1475208"/>
          </a:xfrm>
          <a:prstGeom prst="rect">
            <a:avLst/>
          </a:prstGeom>
          <a:solidFill>
            <a:schemeClr val="bg1"/>
          </a:solidFill>
          <a:ln>
            <a:noFill/>
          </a:ln>
        </p:spPr>
        <p:txBody>
          <a:bodyPr wrap="square" lIns="91434" tIns="45718" rIns="91434" bIns="45718" anchor="ctr">
            <a:spAutoFit/>
          </a:bodyPr>
          <a:lstStyle>
            <a:lvl1pPr defTabSz="957263" eaLnBrk="0" hangingPunct="0">
              <a:spcBef>
                <a:spcPct val="20000"/>
              </a:spcBef>
              <a:buFont typeface="Arial" charset="0"/>
              <a:buChar char="•"/>
              <a:defRPr sz="3200">
                <a:solidFill>
                  <a:schemeClr val="tx1"/>
                </a:solidFill>
                <a:latin typeface="Calibri" pitchFamily="34" charset="0"/>
              </a:defRPr>
            </a:lvl1pPr>
            <a:lvl2pPr marL="742950" indent="-285750" defTabSz="957263" eaLnBrk="0" hangingPunct="0">
              <a:spcBef>
                <a:spcPct val="20000"/>
              </a:spcBef>
              <a:buFont typeface="Arial" charset="0"/>
              <a:buChar char="–"/>
              <a:defRPr sz="2800">
                <a:solidFill>
                  <a:schemeClr val="tx1"/>
                </a:solidFill>
                <a:latin typeface="Calibri" pitchFamily="34" charset="0"/>
              </a:defRPr>
            </a:lvl2pPr>
            <a:lvl3pPr marL="1143000" indent="-228600" defTabSz="957263" eaLnBrk="0" hangingPunct="0">
              <a:spcBef>
                <a:spcPct val="20000"/>
              </a:spcBef>
              <a:buFont typeface="Arial" charset="0"/>
              <a:buChar char="•"/>
              <a:defRPr sz="2400">
                <a:solidFill>
                  <a:schemeClr val="tx1"/>
                </a:solidFill>
                <a:latin typeface="Calibri" pitchFamily="34" charset="0"/>
              </a:defRPr>
            </a:lvl3pPr>
            <a:lvl4pPr marL="1600200" indent="-228600" defTabSz="957263" eaLnBrk="0" hangingPunct="0">
              <a:spcBef>
                <a:spcPct val="20000"/>
              </a:spcBef>
              <a:buFont typeface="Arial" charset="0"/>
              <a:buChar char="–"/>
              <a:defRPr sz="2000">
                <a:solidFill>
                  <a:schemeClr val="tx1"/>
                </a:solidFill>
                <a:latin typeface="Calibri" pitchFamily="34" charset="0"/>
              </a:defRPr>
            </a:lvl4pPr>
            <a:lvl5pPr marL="2057400" indent="-228600" defTabSz="957263" eaLnBrk="0" hangingPunct="0">
              <a:spcBef>
                <a:spcPct val="20000"/>
              </a:spcBef>
              <a:buFont typeface="Arial" charset="0"/>
              <a:buChar char="»"/>
              <a:defRPr sz="2000">
                <a:solidFill>
                  <a:schemeClr val="tx1"/>
                </a:solidFill>
                <a:latin typeface="Calibri" pitchFamily="34" charset="0"/>
              </a:defRPr>
            </a:lvl5pPr>
            <a:lvl6pPr marL="2514600" indent="-228600" defTabSz="957263"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957263"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957263"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957263"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a:lnSpc>
                <a:spcPct val="150000"/>
              </a:lnSpc>
              <a:spcBef>
                <a:spcPts val="0"/>
              </a:spcBef>
              <a:spcAft>
                <a:spcPts val="600"/>
              </a:spcAft>
              <a:buNone/>
            </a:pPr>
            <a:endParaRPr lang="it-IT" altLang="it-IT" sz="1100" b="1" dirty="0">
              <a:latin typeface="Arial" charset="0"/>
              <a:cs typeface="Arial" charset="0"/>
            </a:endParaRPr>
          </a:p>
          <a:p>
            <a:pPr algn="just">
              <a:lnSpc>
                <a:spcPct val="150000"/>
              </a:lnSpc>
              <a:buNone/>
            </a:pPr>
            <a:r>
              <a:rPr lang="it-IT" altLang="it-IT" sz="1100" dirty="0">
                <a:latin typeface="Arial" charset="0"/>
                <a:ea typeface="Calibri" pitchFamily="34" charset="0"/>
                <a:cs typeface="Arial" charset="0"/>
              </a:rPr>
              <a:t>A tal fine si è scelto di procedere all’affidamento in:</a:t>
            </a:r>
          </a:p>
          <a:p>
            <a:pPr marL="171450" indent="-171450" algn="just">
              <a:lnSpc>
                <a:spcPct val="150000"/>
              </a:lnSpc>
              <a:buFont typeface="Wingdings" panose="05000000000000000000" pitchFamily="2" charset="2"/>
              <a:buChar char="§"/>
            </a:pPr>
            <a:r>
              <a:rPr lang="it-IT" sz="1100" b="1" dirty="0">
                <a:latin typeface="Arial" charset="0"/>
                <a:ea typeface="Calibri" pitchFamily="34" charset="0"/>
                <a:cs typeface="Arial" charset="0"/>
              </a:rPr>
              <a:t>locazione di valorizzazione (max 50 anni) ex art. 3-bis D.L. n. 351/2001, </a:t>
            </a:r>
            <a:r>
              <a:rPr lang="it-IT" sz="1100" b="1" dirty="0" err="1">
                <a:latin typeface="Arial" charset="0"/>
                <a:ea typeface="Calibri" pitchFamily="34" charset="0"/>
                <a:cs typeface="Arial" charset="0"/>
              </a:rPr>
              <a:t>conv</a:t>
            </a:r>
            <a:r>
              <a:rPr lang="it-IT" sz="1100" b="1" dirty="0">
                <a:latin typeface="Arial" charset="0"/>
                <a:ea typeface="Calibri" pitchFamily="34" charset="0"/>
                <a:cs typeface="Arial" charset="0"/>
              </a:rPr>
              <a:t>. in L. n. 410/2001</a:t>
            </a:r>
            <a:r>
              <a:rPr lang="it-IT" sz="1100" dirty="0">
                <a:latin typeface="Arial" charset="0"/>
                <a:ea typeface="Calibri" pitchFamily="34" charset="0"/>
                <a:cs typeface="Arial" charset="0"/>
              </a:rPr>
              <a:t> a privati che siano in grado di sostenere importanti costi di investimento per il recupero degli immobili.</a:t>
            </a:r>
          </a:p>
          <a:p>
            <a:pPr algn="just">
              <a:lnSpc>
                <a:spcPct val="150000"/>
              </a:lnSpc>
              <a:spcBef>
                <a:spcPts val="0"/>
              </a:spcBef>
              <a:spcAft>
                <a:spcPts val="600"/>
              </a:spcAft>
              <a:buNone/>
              <a:defRPr/>
            </a:pPr>
            <a:endParaRPr lang="it-IT" altLang="it-IT" sz="1100" i="1" u="sng" dirty="0">
              <a:solidFill>
                <a:srgbClr val="C00000"/>
              </a:solidFill>
              <a:latin typeface="Arial" charset="0"/>
              <a:ea typeface="Calibri" pitchFamily="34" charset="0"/>
              <a:cs typeface="Arial" charset="0"/>
            </a:endParaRPr>
          </a:p>
        </p:txBody>
      </p:sp>
      <p:sp>
        <p:nvSpPr>
          <p:cNvPr id="3" name="Segnaposto numero diapositiva 2"/>
          <p:cNvSpPr>
            <a:spLocks noGrp="1"/>
          </p:cNvSpPr>
          <p:nvPr>
            <p:ph type="sldNum" sz="quarter" idx="10"/>
          </p:nvPr>
        </p:nvSpPr>
        <p:spPr/>
        <p:txBody>
          <a:bodyPr/>
          <a:lstStyle/>
          <a:p>
            <a:pPr>
              <a:defRPr/>
            </a:pPr>
            <a:fld id="{95E82E84-58B0-4BC1-9588-3FEFE64775A7}" type="slidenum">
              <a:rPr lang="it-IT" smtClean="0"/>
              <a:pPr>
                <a:defRPr/>
              </a:pPr>
              <a:t>5</a:t>
            </a:fld>
            <a:endParaRPr lang="it-IT"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0"/>
          </p:nvPr>
        </p:nvSpPr>
        <p:spPr/>
        <p:txBody>
          <a:bodyPr/>
          <a:lstStyle/>
          <a:p>
            <a:pPr>
              <a:defRPr/>
            </a:pPr>
            <a:r>
              <a:rPr lang="it-IT" dirty="0"/>
              <a:t>6</a:t>
            </a:r>
          </a:p>
        </p:txBody>
      </p:sp>
      <p:sp>
        <p:nvSpPr>
          <p:cNvPr id="3" name="Rectangle 1"/>
          <p:cNvSpPr>
            <a:spLocks noChangeArrowheads="1"/>
          </p:cNvSpPr>
          <p:nvPr/>
        </p:nvSpPr>
        <p:spPr bwMode="auto">
          <a:xfrm>
            <a:off x="539999" y="1143087"/>
            <a:ext cx="8856000" cy="2246188"/>
          </a:xfrm>
          <a:prstGeom prst="rect">
            <a:avLst/>
          </a:prstGeom>
          <a:noFill/>
          <a:ln>
            <a:noFill/>
          </a:ln>
        </p:spPr>
        <p:txBody>
          <a:bodyPr lIns="91434" tIns="45718" rIns="91434" bIns="45718" anchor="ctr">
            <a:spAutoFit/>
          </a:bodyPr>
          <a:lstStyle>
            <a:lvl1pPr defTabSz="957263" eaLnBrk="0" hangingPunct="0">
              <a:spcBef>
                <a:spcPct val="20000"/>
              </a:spcBef>
              <a:buFont typeface="Arial" charset="0"/>
              <a:buChar char="•"/>
              <a:defRPr sz="3200">
                <a:solidFill>
                  <a:schemeClr val="tx1"/>
                </a:solidFill>
                <a:latin typeface="Calibri" pitchFamily="34" charset="0"/>
              </a:defRPr>
            </a:lvl1pPr>
            <a:lvl2pPr marL="742950" indent="-285750" defTabSz="957263" eaLnBrk="0" hangingPunct="0">
              <a:spcBef>
                <a:spcPct val="20000"/>
              </a:spcBef>
              <a:buFont typeface="Arial" charset="0"/>
              <a:buChar char="–"/>
              <a:defRPr sz="2800">
                <a:solidFill>
                  <a:schemeClr val="tx1"/>
                </a:solidFill>
                <a:latin typeface="Calibri" pitchFamily="34" charset="0"/>
              </a:defRPr>
            </a:lvl2pPr>
            <a:lvl3pPr marL="1143000" indent="-228600" defTabSz="957263" eaLnBrk="0" hangingPunct="0">
              <a:spcBef>
                <a:spcPct val="20000"/>
              </a:spcBef>
              <a:buFont typeface="Arial" charset="0"/>
              <a:buChar char="•"/>
              <a:defRPr sz="2400">
                <a:solidFill>
                  <a:schemeClr val="tx1"/>
                </a:solidFill>
                <a:latin typeface="Calibri" pitchFamily="34" charset="0"/>
              </a:defRPr>
            </a:lvl3pPr>
            <a:lvl4pPr marL="1600200" indent="-228600" defTabSz="957263" eaLnBrk="0" hangingPunct="0">
              <a:spcBef>
                <a:spcPct val="20000"/>
              </a:spcBef>
              <a:buFont typeface="Arial" charset="0"/>
              <a:buChar char="–"/>
              <a:defRPr sz="2000">
                <a:solidFill>
                  <a:schemeClr val="tx1"/>
                </a:solidFill>
                <a:latin typeface="Calibri" pitchFamily="34" charset="0"/>
              </a:defRPr>
            </a:lvl4pPr>
            <a:lvl5pPr marL="2057400" indent="-228600" defTabSz="957263" eaLnBrk="0" hangingPunct="0">
              <a:spcBef>
                <a:spcPct val="20000"/>
              </a:spcBef>
              <a:buFont typeface="Arial" charset="0"/>
              <a:buChar char="»"/>
              <a:defRPr sz="2000">
                <a:solidFill>
                  <a:schemeClr val="tx1"/>
                </a:solidFill>
                <a:latin typeface="Calibri" pitchFamily="34" charset="0"/>
              </a:defRPr>
            </a:lvl5pPr>
            <a:lvl6pPr marL="2514600" indent="-228600" defTabSz="957263"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957263"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957263"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957263"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a:lnSpc>
                <a:spcPct val="150000"/>
              </a:lnSpc>
              <a:spcBef>
                <a:spcPts val="0"/>
              </a:spcBef>
              <a:spcAft>
                <a:spcPts val="600"/>
              </a:spcAft>
              <a:buNone/>
            </a:pPr>
            <a:endParaRPr lang="it-IT" altLang="it-IT" sz="1100" b="1" dirty="0">
              <a:latin typeface="Arial" charset="0"/>
              <a:cs typeface="Arial" charset="0"/>
            </a:endParaRPr>
          </a:p>
          <a:p>
            <a:pPr algn="just">
              <a:lnSpc>
                <a:spcPct val="150000"/>
              </a:lnSpc>
              <a:spcBef>
                <a:spcPts val="0"/>
              </a:spcBef>
              <a:spcAft>
                <a:spcPts val="600"/>
              </a:spcAft>
              <a:buNone/>
              <a:defRPr/>
            </a:pPr>
            <a:endParaRPr lang="it-IT" altLang="it-IT" sz="1100" b="1" dirty="0">
              <a:latin typeface="Arial" charset="0"/>
              <a:cs typeface="Arial" charset="0"/>
            </a:endParaRPr>
          </a:p>
          <a:p>
            <a:pPr algn="just">
              <a:lnSpc>
                <a:spcPct val="150000"/>
              </a:lnSpc>
              <a:spcBef>
                <a:spcPts val="0"/>
              </a:spcBef>
              <a:spcAft>
                <a:spcPts val="600"/>
              </a:spcAft>
              <a:buNone/>
            </a:pPr>
            <a:r>
              <a:rPr lang="it-IT" altLang="it-IT" sz="1100" b="1" dirty="0">
                <a:latin typeface="Arial" charset="0"/>
                <a:cs typeface="Arial" charset="0"/>
              </a:rPr>
              <a:t>L’INFORMATION MEMORANDUM </a:t>
            </a:r>
            <a:r>
              <a:rPr lang="it-IT" altLang="it-IT" sz="1100" dirty="0">
                <a:latin typeface="Arial" charset="0"/>
                <a:ea typeface="Calibri" pitchFamily="34" charset="0"/>
                <a:cs typeface="Arial" charset="0"/>
              </a:rPr>
              <a:t>fornisce un quadro informativo</a:t>
            </a:r>
            <a:r>
              <a:rPr lang="it-IT" altLang="it-IT" sz="1100" i="1" dirty="0">
                <a:solidFill>
                  <a:srgbClr val="FF0000"/>
                </a:solidFill>
                <a:latin typeface="Arial" charset="0"/>
                <a:ea typeface="Calibri" pitchFamily="34" charset="0"/>
                <a:cs typeface="Arial" charset="0"/>
              </a:rPr>
              <a:t> </a:t>
            </a:r>
            <a:r>
              <a:rPr lang="it-IT" altLang="it-IT" sz="1100" dirty="0">
                <a:latin typeface="Arial" charset="0"/>
                <a:ea typeface="Calibri" pitchFamily="34" charset="0"/>
                <a:cs typeface="Arial" charset="0"/>
              </a:rPr>
              <a:t>una panoramica generale del contesto territoriale e normativo di riferimento, nonché sull’immobile, utili all’elaborazione della proposta di valorizzazione da presentare per la partecipazione alla gara per l’affidamento in locazione, secondo quanto di seguito descritto, con particolare riferimento alle nuove funzioni e alle modalità di intervento ammesse, sempre nel rispetto degli strumenti di tutela storico-artistica e ambientale e di pianificazione urbana e territoriale vigenti, fornisce inoltre le indicazioni circa gli strumenti di supporto economico finanziario che possono essere messi a disposizione da parte di soggetti titolari di risorse attivabili dai locatari, nonché partner dell’iniziativa.</a:t>
            </a:r>
          </a:p>
        </p:txBody>
      </p:sp>
    </p:spTree>
    <p:extLst>
      <p:ext uri="{BB962C8B-B14F-4D97-AF65-F5344CB8AC3E}">
        <p14:creationId xmlns:p14="http://schemas.microsoft.com/office/powerpoint/2010/main" val="24898874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ttangolo 5"/>
          <p:cNvSpPr>
            <a:spLocks noChangeArrowheads="1"/>
          </p:cNvSpPr>
          <p:nvPr/>
        </p:nvSpPr>
        <p:spPr bwMode="auto">
          <a:xfrm>
            <a:off x="540000" y="720000"/>
            <a:ext cx="86915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4" tIns="45718" rIns="91434" bIns="45718">
            <a:spAutoFit/>
          </a:bodyPr>
          <a:lstStyle>
            <a:lvl1pPr marL="342900" indent="-342900" eaLnBrk="0" hangingPunct="0">
              <a:spcBef>
                <a:spcPct val="20000"/>
              </a:spcBef>
              <a:buFont typeface="Arial" charset="0"/>
              <a:buChar char="•"/>
              <a:tabLst>
                <a:tab pos="3943350" algn="l"/>
              </a:tabLst>
              <a:defRPr sz="3200">
                <a:solidFill>
                  <a:schemeClr val="tx1"/>
                </a:solidFill>
                <a:latin typeface="Calibri" pitchFamily="34" charset="0"/>
              </a:defRPr>
            </a:lvl1pPr>
            <a:lvl2pPr eaLnBrk="0" hangingPunct="0">
              <a:spcBef>
                <a:spcPct val="20000"/>
              </a:spcBef>
              <a:buFont typeface="Arial" charset="0"/>
              <a:buChar char="–"/>
              <a:tabLst>
                <a:tab pos="3943350" algn="l"/>
              </a:tabLst>
              <a:defRPr sz="2800">
                <a:solidFill>
                  <a:schemeClr val="tx1"/>
                </a:solidFill>
                <a:latin typeface="Calibri" pitchFamily="34" charset="0"/>
              </a:defRPr>
            </a:lvl2pPr>
            <a:lvl3pPr marL="1143000" indent="-228600" eaLnBrk="0" hangingPunct="0">
              <a:spcBef>
                <a:spcPct val="20000"/>
              </a:spcBef>
              <a:buFont typeface="Arial" charset="0"/>
              <a:buChar char="•"/>
              <a:tabLst>
                <a:tab pos="3943350" algn="l"/>
              </a:tabLst>
              <a:defRPr sz="2400">
                <a:solidFill>
                  <a:schemeClr val="tx1"/>
                </a:solidFill>
                <a:latin typeface="Calibri" pitchFamily="34" charset="0"/>
              </a:defRPr>
            </a:lvl3pPr>
            <a:lvl4pPr marL="1600200" indent="-228600" eaLnBrk="0" hangingPunct="0">
              <a:spcBef>
                <a:spcPct val="20000"/>
              </a:spcBef>
              <a:buFont typeface="Arial" charset="0"/>
              <a:buChar char="–"/>
              <a:tabLst>
                <a:tab pos="3943350" algn="l"/>
              </a:tabLst>
              <a:defRPr sz="2000">
                <a:solidFill>
                  <a:schemeClr val="tx1"/>
                </a:solidFill>
                <a:latin typeface="Calibri" pitchFamily="34" charset="0"/>
              </a:defRPr>
            </a:lvl4pPr>
            <a:lvl5pPr marL="2057400" indent="-228600" eaLnBrk="0" hangingPunct="0">
              <a:spcBef>
                <a:spcPct val="20000"/>
              </a:spcBef>
              <a:buFont typeface="Arial" charset="0"/>
              <a:buChar char="»"/>
              <a:tabLst>
                <a:tab pos="3943350"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tabLst>
                <a:tab pos="3943350"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tabLst>
                <a:tab pos="3943350"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tabLst>
                <a:tab pos="3943350"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tabLst>
                <a:tab pos="3943350" algn="l"/>
              </a:tabLst>
              <a:defRPr sz="2000">
                <a:solidFill>
                  <a:schemeClr val="tx1"/>
                </a:solidFill>
                <a:latin typeface="Calibri" pitchFamily="34" charset="0"/>
              </a:defRPr>
            </a:lvl9pPr>
          </a:lstStyle>
          <a:p>
            <a:pPr marL="0" lvl="1" algn="just">
              <a:spcBef>
                <a:spcPts val="600"/>
              </a:spcBef>
              <a:buNone/>
            </a:pPr>
            <a:r>
              <a:rPr lang="it-IT" altLang="it-IT" sz="1400" dirty="0">
                <a:latin typeface="Arial" charset="0"/>
                <a:cs typeface="Arial" charset="0"/>
              </a:rPr>
              <a:t>1.1 Filosofia del progetto</a:t>
            </a:r>
            <a:endParaRPr lang="it-IT" altLang="it-IT" sz="1400" i="1" dirty="0">
              <a:latin typeface="Arial" charset="0"/>
              <a:cs typeface="Arial" charset="0"/>
            </a:endParaRPr>
          </a:p>
        </p:txBody>
      </p:sp>
      <p:sp>
        <p:nvSpPr>
          <p:cNvPr id="10244" name="Rettangolo 4"/>
          <p:cNvSpPr>
            <a:spLocks noChangeArrowheads="1"/>
          </p:cNvSpPr>
          <p:nvPr/>
        </p:nvSpPr>
        <p:spPr bwMode="auto">
          <a:xfrm>
            <a:off x="540000" y="1080000"/>
            <a:ext cx="8856663" cy="4144720"/>
          </a:xfrm>
          <a:prstGeom prst="rect">
            <a:avLst/>
          </a:prstGeom>
          <a:noFill/>
          <a:ln w="9525">
            <a:noFill/>
            <a:miter lim="800000"/>
            <a:headEnd/>
            <a:tailEnd/>
          </a:ln>
        </p:spPr>
        <p:txBody>
          <a:bodyPr lIns="91434" tIns="45718" rIns="91434" bIns="45718">
            <a:spAutoFit/>
          </a:bodyPr>
          <a:lstStyle/>
          <a:p>
            <a:pPr algn="just">
              <a:lnSpc>
                <a:spcPts val="1320"/>
              </a:lnSpc>
              <a:spcAft>
                <a:spcPts val="0"/>
              </a:spcAft>
              <a:defRPr/>
            </a:pPr>
            <a:endParaRPr lang="it-IT" altLang="it-IT" sz="1100" u="sng" dirty="0">
              <a:cs typeface="Arial" charset="0"/>
            </a:endParaRPr>
          </a:p>
          <a:p>
            <a:pPr algn="just">
              <a:lnSpc>
                <a:spcPts val="1320"/>
              </a:lnSpc>
              <a:spcAft>
                <a:spcPts val="0"/>
              </a:spcAft>
              <a:defRPr/>
            </a:pPr>
            <a:endParaRPr lang="it-IT" altLang="it-IT" sz="1100" u="sng" dirty="0">
              <a:cs typeface="Arial" charset="0"/>
            </a:endParaRPr>
          </a:p>
          <a:p>
            <a:pPr algn="just">
              <a:lnSpc>
                <a:spcPts val="1320"/>
              </a:lnSpc>
              <a:spcAft>
                <a:spcPts val="0"/>
              </a:spcAft>
              <a:defRPr/>
            </a:pPr>
            <a:r>
              <a:rPr lang="it-IT" altLang="it-IT" sz="1100" u="sng" dirty="0">
                <a:cs typeface="Arial" charset="0"/>
              </a:rPr>
              <a:t>Rigenerazione del patrimonio pubblico</a:t>
            </a:r>
          </a:p>
          <a:p>
            <a:pPr algn="just">
              <a:lnSpc>
                <a:spcPts val="1320"/>
              </a:lnSpc>
              <a:spcAft>
                <a:spcPts val="600"/>
              </a:spcAft>
              <a:defRPr/>
            </a:pPr>
            <a:r>
              <a:rPr lang="it-IT" altLang="it-IT" sz="1100" dirty="0">
                <a:latin typeface="Arial" panose="020B0604020202020204" pitchFamily="34" charset="0"/>
                <a:cs typeface="Arial" panose="020B0604020202020204" pitchFamily="34" charset="0"/>
              </a:rPr>
              <a:t>Scopo principale del percorso di valorizzazione è recuperare i beni pubblici di proprietà dello Stato e di altri enti e renderli fruibili alla cittadinanza, avviarli a rigenerazione contribuendo ad attivare lo sviluppo economico e sociale dei territori. In una logica di partenariato pubblico-privato, la valorizzazione può essere letta come significativa leva di sviluppo e rilancio dei territori e rappresenta un’importante opportunità per promuovere l’avvio di processi di innovazione sociale e culturale e nuovi modelli di gestione di spazi innovativi da dedicare ad iniziative che coinvolgano attivamente i cittadini, le imprese e le istituzioni, trovando nuove soluzioni e aree di investimento anche in un sistema a rete. </a:t>
            </a:r>
          </a:p>
          <a:p>
            <a:pPr algn="just">
              <a:lnSpc>
                <a:spcPts val="1320"/>
              </a:lnSpc>
              <a:spcAft>
                <a:spcPts val="0"/>
              </a:spcAft>
              <a:defRPr/>
            </a:pPr>
            <a:r>
              <a:rPr lang="it-IT" altLang="it-IT" sz="1100" u="sng" dirty="0">
                <a:cs typeface="Arial" charset="0"/>
              </a:rPr>
              <a:t>Cultura, ambiente ed eco-sostenibilità</a:t>
            </a:r>
          </a:p>
          <a:p>
            <a:pPr algn="just">
              <a:lnSpc>
                <a:spcPts val="1320"/>
              </a:lnSpc>
              <a:spcAft>
                <a:spcPts val="600"/>
              </a:spcAft>
              <a:defRPr/>
            </a:pPr>
            <a:r>
              <a:rPr lang="it-IT" altLang="it-IT" sz="1100" dirty="0">
                <a:latin typeface="Arial" panose="020B0604020202020204" pitchFamily="34" charset="0"/>
                <a:cs typeface="Arial" panose="020B0604020202020204" pitchFamily="34" charset="0"/>
              </a:rPr>
              <a:t>Attraverso una logica responsabile, sostenibile e di qualità, possono essere sviluppate diverse attività a sostegno della conoscenza e della salvaguardia ambientale. In aree di particolare interesse naturalistico, è possibile immaginare azioni per la tutela dell’ecosistema, la scoperta del territorio e lo sport nella natura.</a:t>
            </a:r>
          </a:p>
          <a:p>
            <a:pPr algn="just">
              <a:lnSpc>
                <a:spcPts val="1320"/>
              </a:lnSpc>
              <a:spcAft>
                <a:spcPts val="0"/>
              </a:spcAft>
              <a:defRPr/>
            </a:pPr>
            <a:r>
              <a:rPr lang="it-IT" sz="1100" u="sng" dirty="0">
                <a:cs typeface="Arial" charset="0"/>
              </a:rPr>
              <a:t>Tutela</a:t>
            </a:r>
          </a:p>
          <a:p>
            <a:pPr algn="just">
              <a:lnSpc>
                <a:spcPts val="1320"/>
              </a:lnSpc>
              <a:spcAft>
                <a:spcPts val="600"/>
              </a:spcAft>
              <a:defRPr/>
            </a:pPr>
            <a:r>
              <a:rPr lang="it-IT" sz="1100" dirty="0">
                <a:latin typeface="Arial" panose="020B0604020202020204" pitchFamily="34" charset="0"/>
                <a:cs typeface="Arial" panose="020B0604020202020204" pitchFamily="34" charset="0"/>
              </a:rPr>
              <a:t>I beni oggetto di valorizzazione sono spesso caratterizzati dal pregio storico-artistico, paesaggistico, ambientale e dal valore identitario. In molti casi si tratta beni vincolati ai sensi del </a:t>
            </a:r>
            <a:r>
              <a:rPr lang="it-IT" sz="1100" dirty="0" err="1">
                <a:latin typeface="Arial" panose="020B0604020202020204" pitchFamily="34" charset="0"/>
                <a:cs typeface="Arial" panose="020B0604020202020204" pitchFamily="34" charset="0"/>
              </a:rPr>
              <a:t>D.Lgs.</a:t>
            </a:r>
            <a:r>
              <a:rPr lang="it-IT" sz="1100" dirty="0">
                <a:latin typeface="Arial" panose="020B0604020202020204" pitchFamily="34" charset="0"/>
                <a:cs typeface="Arial" panose="020B0604020202020204" pitchFamily="34" charset="0"/>
              </a:rPr>
              <a:t> n. 42/2004, pertanto la totalità delle opere è per legge soggetta al parere delle Amministrazioni competenti in materia di tutela dei beni culturali e agli indirizzi emessi. In tali casi l’intervento di valorizzazione dovrà garantire la massima tutela e salvaguardia del valore culturale ed identitario del bene e del contesto naturale.</a:t>
            </a:r>
          </a:p>
          <a:p>
            <a:pPr algn="just">
              <a:lnSpc>
                <a:spcPts val="1320"/>
              </a:lnSpc>
              <a:spcAft>
                <a:spcPts val="600"/>
              </a:spcAft>
              <a:defRPr/>
            </a:pPr>
            <a:endParaRPr lang="it-IT" sz="1100" u="sng" dirty="0">
              <a:latin typeface="Arial" panose="020B0604020202020204" pitchFamily="34" charset="0"/>
              <a:cs typeface="Arial" panose="020B0604020202020204" pitchFamily="34" charset="0"/>
            </a:endParaRPr>
          </a:p>
          <a:p>
            <a:pPr algn="just">
              <a:lnSpc>
                <a:spcPts val="1320"/>
              </a:lnSpc>
              <a:spcAft>
                <a:spcPts val="600"/>
              </a:spcAft>
              <a:defRPr/>
            </a:pPr>
            <a:r>
              <a:rPr lang="it-IT" sz="1100" u="sng" dirty="0">
                <a:cs typeface="Arial" charset="0"/>
              </a:rPr>
              <a:t>Partecipazione e apertura a diversi soggetti </a:t>
            </a:r>
          </a:p>
          <a:p>
            <a:pPr algn="just">
              <a:lnSpc>
                <a:spcPts val="1320"/>
              </a:lnSpc>
              <a:spcAft>
                <a:spcPts val="600"/>
              </a:spcAft>
              <a:defRPr/>
            </a:pPr>
            <a:r>
              <a:rPr lang="it-IT" sz="1100" dirty="0">
                <a:latin typeface="Arial" panose="020B0604020202020204" pitchFamily="34" charset="0"/>
                <a:cs typeface="Arial" panose="020B0604020202020204" pitchFamily="34" charset="0"/>
              </a:rPr>
              <a:t>Attraverso diverse forme di partecipazione (incontri pubblici, giornate di apertura dei beni, etc.) si garantisce la massima divulgazione e condivisione del progetto con il pubblico. </a:t>
            </a:r>
          </a:p>
        </p:txBody>
      </p:sp>
      <p:sp>
        <p:nvSpPr>
          <p:cNvPr id="2" name="Text Box 4"/>
          <p:cNvSpPr txBox="1">
            <a:spLocks noChangeArrowheads="1"/>
          </p:cNvSpPr>
          <p:nvPr/>
        </p:nvSpPr>
        <p:spPr bwMode="auto">
          <a:xfrm>
            <a:off x="540000" y="260648"/>
            <a:ext cx="7705725" cy="430212"/>
          </a:xfrm>
          <a:prstGeom prst="rect">
            <a:avLst/>
          </a:prstGeom>
          <a:noFill/>
          <a:ln>
            <a:noFill/>
          </a:ln>
        </p:spPr>
        <p:txBody>
          <a:bodyPr lIns="91434" tIns="45718" rIns="91434" bIns="45718">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50000"/>
              </a:spcBef>
              <a:buFontTx/>
              <a:buNone/>
            </a:pPr>
            <a:r>
              <a:rPr lang="it-IT" altLang="it-IT" sz="2200" b="1" dirty="0">
                <a:latin typeface="Swis721 Lt BT" pitchFamily="34" charset="0"/>
              </a:rPr>
              <a:t>1. Principi </a:t>
            </a:r>
          </a:p>
        </p:txBody>
      </p:sp>
      <p:sp>
        <p:nvSpPr>
          <p:cNvPr id="4" name="Segnaposto numero diapositiva 3"/>
          <p:cNvSpPr>
            <a:spLocks noGrp="1"/>
          </p:cNvSpPr>
          <p:nvPr>
            <p:ph type="sldNum" sz="quarter" idx="10"/>
          </p:nvPr>
        </p:nvSpPr>
        <p:spPr/>
        <p:txBody>
          <a:bodyPr/>
          <a:lstStyle/>
          <a:p>
            <a:pPr>
              <a:defRPr/>
            </a:pPr>
            <a:fld id="{95E82E84-58B0-4BC1-9588-3FEFE64775A7}" type="slidenum">
              <a:rPr lang="it-IT" smtClean="0"/>
              <a:pPr>
                <a:defRPr/>
              </a:pPr>
              <a:t>7</a:t>
            </a:fld>
            <a:endParaRPr lang="it-IT"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Segnaposto numero diapositiva 7"/>
          <p:cNvSpPr txBox="1">
            <a:spLocks/>
          </p:cNvSpPr>
          <p:nvPr/>
        </p:nvSpPr>
        <p:spPr>
          <a:xfrm>
            <a:off x="7099300" y="6304235"/>
            <a:ext cx="2311400" cy="365125"/>
          </a:xfrm>
          <a:prstGeom prst="rect">
            <a:avLst/>
          </a:prstGeom>
        </p:spPr>
        <p:txBody>
          <a:bodyPr anchor="ctr"/>
          <a:lstStyle/>
          <a:p>
            <a:pPr algn="r" fontAlgn="auto">
              <a:spcBef>
                <a:spcPts val="0"/>
              </a:spcBef>
              <a:spcAft>
                <a:spcPts val="0"/>
              </a:spcAft>
              <a:defRPr/>
            </a:pPr>
            <a:fld id="{DC8546D8-7D92-4B3F-88CC-C8698CB83316}" type="slidenum">
              <a:rPr lang="it-IT" sz="1000">
                <a:solidFill>
                  <a:schemeClr val="tx1">
                    <a:tint val="75000"/>
                  </a:schemeClr>
                </a:solidFill>
                <a:latin typeface="Arial" pitchFamily="34" charset="0"/>
                <a:cs typeface="Arial" pitchFamily="34" charset="0"/>
              </a:rPr>
              <a:pPr algn="r" fontAlgn="auto">
                <a:spcBef>
                  <a:spcPts val="0"/>
                </a:spcBef>
                <a:spcAft>
                  <a:spcPts val="0"/>
                </a:spcAft>
                <a:defRPr/>
              </a:pPr>
              <a:t>8</a:t>
            </a:fld>
            <a:endParaRPr lang="it-IT" sz="1000" dirty="0">
              <a:solidFill>
                <a:schemeClr val="tx1">
                  <a:tint val="75000"/>
                </a:schemeClr>
              </a:solidFill>
              <a:latin typeface="Arial" pitchFamily="34" charset="0"/>
              <a:cs typeface="Arial" pitchFamily="34" charset="0"/>
            </a:endParaRPr>
          </a:p>
        </p:txBody>
      </p:sp>
      <p:sp>
        <p:nvSpPr>
          <p:cNvPr id="9" name="Rettangolo 5"/>
          <p:cNvSpPr>
            <a:spLocks noChangeArrowheads="1"/>
          </p:cNvSpPr>
          <p:nvPr/>
        </p:nvSpPr>
        <p:spPr bwMode="auto">
          <a:xfrm>
            <a:off x="539750" y="779562"/>
            <a:ext cx="8691563" cy="307975"/>
          </a:xfrm>
          <a:prstGeom prst="rect">
            <a:avLst/>
          </a:prstGeom>
          <a:noFill/>
          <a:ln>
            <a:noFill/>
          </a:ln>
        </p:spPr>
        <p:txBody>
          <a:bodyPr>
            <a:spAutoFit/>
          </a:bodyPr>
          <a:lstStyle>
            <a:lvl1pPr marL="342900" indent="-342900" eaLnBrk="0" hangingPunct="0">
              <a:spcBef>
                <a:spcPct val="20000"/>
              </a:spcBef>
              <a:buFont typeface="Arial" charset="0"/>
              <a:buChar char="•"/>
              <a:tabLst>
                <a:tab pos="3943350" algn="l"/>
              </a:tabLst>
              <a:defRPr sz="3200">
                <a:solidFill>
                  <a:schemeClr val="tx1"/>
                </a:solidFill>
                <a:latin typeface="Calibri" pitchFamily="34" charset="0"/>
              </a:defRPr>
            </a:lvl1pPr>
            <a:lvl2pPr eaLnBrk="0" hangingPunct="0">
              <a:spcBef>
                <a:spcPct val="20000"/>
              </a:spcBef>
              <a:buFont typeface="Arial" charset="0"/>
              <a:buChar char="–"/>
              <a:tabLst>
                <a:tab pos="3943350" algn="l"/>
              </a:tabLst>
              <a:defRPr sz="2800">
                <a:solidFill>
                  <a:schemeClr val="tx1"/>
                </a:solidFill>
                <a:latin typeface="Calibri" pitchFamily="34" charset="0"/>
              </a:defRPr>
            </a:lvl2pPr>
            <a:lvl3pPr marL="1143000" indent="-228600" eaLnBrk="0" hangingPunct="0">
              <a:spcBef>
                <a:spcPct val="20000"/>
              </a:spcBef>
              <a:buFont typeface="Arial" charset="0"/>
              <a:buChar char="•"/>
              <a:tabLst>
                <a:tab pos="3943350" algn="l"/>
              </a:tabLst>
              <a:defRPr sz="2400">
                <a:solidFill>
                  <a:schemeClr val="tx1"/>
                </a:solidFill>
                <a:latin typeface="Calibri" pitchFamily="34" charset="0"/>
              </a:defRPr>
            </a:lvl3pPr>
            <a:lvl4pPr marL="1600200" indent="-228600" eaLnBrk="0" hangingPunct="0">
              <a:spcBef>
                <a:spcPct val="20000"/>
              </a:spcBef>
              <a:buFont typeface="Arial" charset="0"/>
              <a:buChar char="–"/>
              <a:tabLst>
                <a:tab pos="3943350" algn="l"/>
              </a:tabLst>
              <a:defRPr sz="2000">
                <a:solidFill>
                  <a:schemeClr val="tx1"/>
                </a:solidFill>
                <a:latin typeface="Calibri" pitchFamily="34" charset="0"/>
              </a:defRPr>
            </a:lvl4pPr>
            <a:lvl5pPr marL="2057400" indent="-228600" eaLnBrk="0" hangingPunct="0">
              <a:spcBef>
                <a:spcPct val="20000"/>
              </a:spcBef>
              <a:buFont typeface="Arial" charset="0"/>
              <a:buChar char="»"/>
              <a:tabLst>
                <a:tab pos="3943350"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tabLst>
                <a:tab pos="3943350"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tabLst>
                <a:tab pos="3943350"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tabLst>
                <a:tab pos="3943350"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tabLst>
                <a:tab pos="3943350" algn="l"/>
              </a:tabLst>
              <a:defRPr sz="2000">
                <a:solidFill>
                  <a:schemeClr val="tx1"/>
                </a:solidFill>
                <a:latin typeface="Calibri" pitchFamily="34" charset="0"/>
              </a:defRPr>
            </a:lvl9pPr>
          </a:lstStyle>
          <a:p>
            <a:pPr marL="0" lvl="1" algn="just">
              <a:spcBef>
                <a:spcPts val="600"/>
              </a:spcBef>
              <a:buFontTx/>
              <a:buNone/>
            </a:pPr>
            <a:r>
              <a:rPr lang="it-IT" altLang="it-IT" sz="1400" dirty="0">
                <a:latin typeface="Arial" charset="0"/>
                <a:cs typeface="Arial" charset="0"/>
              </a:rPr>
              <a:t>1.2 Elementi qualitativi di valutazione della proposta</a:t>
            </a:r>
            <a:endParaRPr lang="it-IT" altLang="it-IT" sz="1400" i="1" dirty="0">
              <a:latin typeface="Arial" charset="0"/>
              <a:cs typeface="Arial" charset="0"/>
            </a:endParaRPr>
          </a:p>
        </p:txBody>
      </p:sp>
      <p:sp>
        <p:nvSpPr>
          <p:cNvPr id="10" name="Rettangolo 4"/>
          <p:cNvSpPr>
            <a:spLocks noChangeArrowheads="1"/>
          </p:cNvSpPr>
          <p:nvPr/>
        </p:nvSpPr>
        <p:spPr bwMode="auto">
          <a:xfrm>
            <a:off x="519747" y="1245900"/>
            <a:ext cx="8856663" cy="4878259"/>
          </a:xfrm>
          <a:prstGeom prst="rect">
            <a:avLst/>
          </a:prstGeom>
          <a:noFill/>
          <a:ln w="9525">
            <a:noFill/>
            <a:miter lim="800000"/>
            <a:headEnd/>
            <a:tailEnd/>
          </a:ln>
        </p:spPr>
        <p:txBody>
          <a:bodyPr>
            <a:spAutoFit/>
          </a:bodyPr>
          <a:lstStyle/>
          <a:p>
            <a:pPr marL="0" lvl="1" algn="just" defTabSz="1042872" eaLnBrk="0" hangingPunct="0">
              <a:spcAft>
                <a:spcPts val="600"/>
              </a:spcAft>
              <a:buClr>
                <a:srgbClr val="669900"/>
              </a:buClr>
              <a:buSzPct val="200000"/>
              <a:defRPr/>
            </a:pPr>
            <a:r>
              <a:rPr lang="it-IT" altLang="it-IT" sz="1050" dirty="0">
                <a:cs typeface="Arial" charset="0"/>
              </a:rPr>
              <a:t>A partire dai principi generali sono stati definiti gli elementi qualitativi di valutazione dell’offerta a cui verrà attribuito un punteggio:</a:t>
            </a:r>
          </a:p>
          <a:p>
            <a:pPr marL="0" lvl="1" algn="just" defTabSz="1042872" eaLnBrk="0" hangingPunct="0">
              <a:spcAft>
                <a:spcPts val="300"/>
              </a:spcAft>
              <a:buClr>
                <a:srgbClr val="669900"/>
              </a:buClr>
              <a:buSzPct val="200000"/>
              <a:defRPr/>
            </a:pPr>
            <a:endParaRPr lang="it-IT" sz="1050" u="sng" dirty="0">
              <a:cs typeface="Arial" charset="0"/>
            </a:endParaRPr>
          </a:p>
          <a:p>
            <a:pPr marL="0" lvl="1" algn="just" defTabSz="1042872" eaLnBrk="0" hangingPunct="0">
              <a:spcAft>
                <a:spcPts val="300"/>
              </a:spcAft>
              <a:buClr>
                <a:srgbClr val="669900"/>
              </a:buClr>
              <a:buSzPct val="200000"/>
              <a:defRPr/>
            </a:pPr>
            <a:r>
              <a:rPr lang="it-IT" sz="1050" u="sng" dirty="0">
                <a:cs typeface="Arial" charset="0"/>
              </a:rPr>
              <a:t>Ipotesi di Recupero e Riuso</a:t>
            </a:r>
          </a:p>
          <a:p>
            <a:pPr marL="0" lvl="1" algn="just" defTabSz="1042872" eaLnBrk="0" hangingPunct="0">
              <a:spcAft>
                <a:spcPts val="300"/>
              </a:spcAft>
              <a:buClr>
                <a:srgbClr val="669900"/>
              </a:buClr>
              <a:buSzPct val="200000"/>
              <a:defRPr/>
            </a:pPr>
            <a:r>
              <a:rPr lang="it-IT" sz="1050" dirty="0">
                <a:cs typeface="Arial" charset="0"/>
              </a:rPr>
              <a:t>Descrizione dell’ipotesi di recupero e riuso che il proponente intende sviluppare per la valorizzazione del bene. La proposta dovrà essere in linea con i principi di conservazione e valorizzazione del patrimonio pubblico, e con il contesto di riferimento, conforme agli strumenti di tutela e di governo del territorio vigenti. La scelta delle nuove funzioni e delle modalità di intervento previste, dovrà rispettare la natura del bene, la presenza o meno di un vincolo e del grado di vincolo ai fini della tutela del carattere storico, artistico, archeologico, paesaggistico identitario e dell’autenticità del bene, nonché al fine di garantire l’integrazione con il sistema territoriale, ambientale, e con la storia, la cultura, l’identità locale e il tessuto socio-economico, favorendo l’accessibilità alla struttura anche attraverso l’abbattimento delle barriere architettoniche.</a:t>
            </a:r>
          </a:p>
          <a:p>
            <a:pPr algn="just" eaLnBrk="0" hangingPunct="0">
              <a:spcAft>
                <a:spcPts val="0"/>
              </a:spcAft>
              <a:defRPr/>
            </a:pPr>
            <a:endParaRPr lang="it-IT" sz="1050" dirty="0">
              <a:highlight>
                <a:srgbClr val="FFFF00"/>
              </a:highlight>
              <a:cs typeface="Arial" charset="0"/>
            </a:endParaRPr>
          </a:p>
          <a:p>
            <a:pPr marL="0" lvl="1" algn="just" defTabSz="1042872" eaLnBrk="0" hangingPunct="0">
              <a:spcAft>
                <a:spcPts val="300"/>
              </a:spcAft>
              <a:buClr>
                <a:srgbClr val="669900"/>
              </a:buClr>
              <a:buSzPct val="200000"/>
              <a:defRPr/>
            </a:pPr>
            <a:r>
              <a:rPr lang="it-IT" sz="1050" u="sng" dirty="0">
                <a:cs typeface="Arial" charset="0"/>
              </a:rPr>
              <a:t>Ritorno per il Territorio</a:t>
            </a:r>
          </a:p>
          <a:p>
            <a:pPr algn="just">
              <a:spcBef>
                <a:spcPts val="600"/>
              </a:spcBef>
              <a:spcAft>
                <a:spcPts val="600"/>
              </a:spcAft>
            </a:pPr>
            <a:r>
              <a:rPr lang="it-IT" sz="1050" dirty="0">
                <a:cs typeface="Arial" charset="0"/>
              </a:rPr>
              <a:t>Descrizione delle attività che il proponente intende sviluppare per la valorizzazione del bene. La proposta sarà valutata in termini di beneficio economico e sociale per il territorio coinvolto, ma anche di contributo allo sviluppo di nuove attività in risposta alle esigenze emergenti, turistiche, culturali, sociali, eventi, iniziative connesse alla tutela dell’ambiente, alla promozione del territorio e alla mobilità dolce, ed altre nuove funzioni in coerenza con quanto previsto dagli strumenti di tutela e di governo del territorio attraverso una progettualità che favorisca l’inclusività, l’apertura dell’immobile alla comunità locale, lo sviluppo dell’attrattività del territorio e dell’occupazione, secondo modalità rispettose dell’ambiente e del contesto circostante. Il punteggio sarà inoltre attribuito con riferimento ai seguenti aspetti: innovatività dei servizi/prodotti offerti, fruibilità pubblica; networking; sviluppo locale.</a:t>
            </a:r>
          </a:p>
          <a:p>
            <a:pPr algn="just" eaLnBrk="0" hangingPunct="0">
              <a:spcAft>
                <a:spcPts val="0"/>
              </a:spcAft>
              <a:defRPr/>
            </a:pPr>
            <a:endParaRPr lang="it-IT" sz="1050" dirty="0">
              <a:highlight>
                <a:srgbClr val="FFFF00"/>
              </a:highlight>
              <a:cs typeface="Arial" charset="0"/>
            </a:endParaRPr>
          </a:p>
          <a:p>
            <a:pPr marL="0" lvl="1" algn="just" defTabSz="1042872" eaLnBrk="0" hangingPunct="0">
              <a:spcAft>
                <a:spcPts val="300"/>
              </a:spcAft>
              <a:buClr>
                <a:srgbClr val="669900"/>
              </a:buClr>
              <a:buSzPct val="200000"/>
              <a:defRPr/>
            </a:pPr>
            <a:r>
              <a:rPr lang="it-IT" sz="1050" u="sng" dirty="0">
                <a:cs typeface="Arial" charset="0"/>
              </a:rPr>
              <a:t>Sostenibilità Ambientale ed Efficienza Energetica</a:t>
            </a:r>
          </a:p>
          <a:p>
            <a:pPr marL="0" lvl="1" algn="just" defTabSz="1042872" eaLnBrk="0" hangingPunct="0">
              <a:spcAft>
                <a:spcPts val="300"/>
              </a:spcAft>
              <a:buClr>
                <a:srgbClr val="669900"/>
              </a:buClr>
              <a:buSzPct val="200000"/>
              <a:defRPr/>
            </a:pPr>
            <a:r>
              <a:rPr lang="it-IT" sz="1050" dirty="0">
                <a:cs typeface="Arial" charset="0"/>
              </a:rPr>
              <a:t>Descrizione degli elementi caratterizzanti la proposta secondo i principi di sostenibilità ambientale e di efficienza energetica, nonché delle specifiche azioni "green friendly" in coerenza con i principi del Green Deal europeo, del PNRR e con le politiche nazionali sulla transizione ecologica, che il proponente intende mettere in campo in termini di valorizzazione e salvaguardia dell’ambiente e di miglioramento della performance energetica del bene, con riferimento alle “Linee di indirizzo per il miglioramento dell’efficienza energetica nel patrimonio culturale” (DDG Rep. 701 del 20 agosto 2013) nel caso di beni vincolati. Il punteggio sarà inoltre attribuito in relazione ai seguenti aspetti: materiali </a:t>
            </a:r>
            <a:r>
              <a:rPr lang="it-IT" sz="1050" dirty="0" err="1">
                <a:cs typeface="Arial" charset="0"/>
              </a:rPr>
              <a:t>bio</a:t>
            </a:r>
            <a:r>
              <a:rPr lang="it-IT" sz="1050" dirty="0">
                <a:cs typeface="Arial" charset="0"/>
              </a:rPr>
              <a:t>-eco compatibili, tecniche e dispostivi bioclimatici; gestione sostenibile del cantiere; soluzioni a favore della mobilità dolce; miglioramento delle prestazioni energetiche dell’immobile e utilizzo di dispositivi a basso consumo.</a:t>
            </a:r>
          </a:p>
        </p:txBody>
      </p:sp>
    </p:spTree>
    <p:extLst>
      <p:ext uri="{BB962C8B-B14F-4D97-AF65-F5344CB8AC3E}">
        <p14:creationId xmlns:p14="http://schemas.microsoft.com/office/powerpoint/2010/main" val="2842649880"/>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ttangolo 5"/>
          <p:cNvSpPr>
            <a:spLocks noChangeArrowheads="1"/>
          </p:cNvSpPr>
          <p:nvPr/>
        </p:nvSpPr>
        <p:spPr bwMode="auto">
          <a:xfrm>
            <a:off x="539750" y="720000"/>
            <a:ext cx="8691563" cy="307975"/>
          </a:xfrm>
          <a:prstGeom prst="rect">
            <a:avLst/>
          </a:prstGeom>
          <a:noFill/>
          <a:ln>
            <a:noFill/>
          </a:ln>
        </p:spPr>
        <p:txBody>
          <a:bodyPr>
            <a:spAutoFit/>
          </a:bodyPr>
          <a:lstStyle>
            <a:lvl1pPr marL="342900" indent="-342900" eaLnBrk="0" hangingPunct="0">
              <a:spcBef>
                <a:spcPct val="20000"/>
              </a:spcBef>
              <a:buFont typeface="Arial" charset="0"/>
              <a:buChar char="•"/>
              <a:tabLst>
                <a:tab pos="3943350" algn="l"/>
              </a:tabLst>
              <a:defRPr sz="3200">
                <a:solidFill>
                  <a:schemeClr val="tx1"/>
                </a:solidFill>
                <a:latin typeface="Calibri" pitchFamily="34" charset="0"/>
              </a:defRPr>
            </a:lvl1pPr>
            <a:lvl2pPr eaLnBrk="0" hangingPunct="0">
              <a:spcBef>
                <a:spcPct val="20000"/>
              </a:spcBef>
              <a:buFont typeface="Arial" charset="0"/>
              <a:buChar char="–"/>
              <a:tabLst>
                <a:tab pos="3943350" algn="l"/>
              </a:tabLst>
              <a:defRPr sz="2800">
                <a:solidFill>
                  <a:schemeClr val="tx1"/>
                </a:solidFill>
                <a:latin typeface="Calibri" pitchFamily="34" charset="0"/>
              </a:defRPr>
            </a:lvl2pPr>
            <a:lvl3pPr marL="1143000" indent="-228600" eaLnBrk="0" hangingPunct="0">
              <a:spcBef>
                <a:spcPct val="20000"/>
              </a:spcBef>
              <a:buFont typeface="Arial" charset="0"/>
              <a:buChar char="•"/>
              <a:tabLst>
                <a:tab pos="3943350" algn="l"/>
              </a:tabLst>
              <a:defRPr sz="2400">
                <a:solidFill>
                  <a:schemeClr val="tx1"/>
                </a:solidFill>
                <a:latin typeface="Calibri" pitchFamily="34" charset="0"/>
              </a:defRPr>
            </a:lvl3pPr>
            <a:lvl4pPr marL="1600200" indent="-228600" eaLnBrk="0" hangingPunct="0">
              <a:spcBef>
                <a:spcPct val="20000"/>
              </a:spcBef>
              <a:buFont typeface="Arial" charset="0"/>
              <a:buChar char="–"/>
              <a:tabLst>
                <a:tab pos="3943350" algn="l"/>
              </a:tabLst>
              <a:defRPr sz="2000">
                <a:solidFill>
                  <a:schemeClr val="tx1"/>
                </a:solidFill>
                <a:latin typeface="Calibri" pitchFamily="34" charset="0"/>
              </a:defRPr>
            </a:lvl4pPr>
            <a:lvl5pPr marL="2057400" indent="-228600" eaLnBrk="0" hangingPunct="0">
              <a:spcBef>
                <a:spcPct val="20000"/>
              </a:spcBef>
              <a:buFont typeface="Arial" charset="0"/>
              <a:buChar char="»"/>
              <a:tabLst>
                <a:tab pos="3943350"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tabLst>
                <a:tab pos="3943350"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tabLst>
                <a:tab pos="3943350"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tabLst>
                <a:tab pos="3943350"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tabLst>
                <a:tab pos="3943350" algn="l"/>
              </a:tabLst>
              <a:defRPr sz="2000">
                <a:solidFill>
                  <a:schemeClr val="tx1"/>
                </a:solidFill>
                <a:latin typeface="Calibri" pitchFamily="34" charset="0"/>
              </a:defRPr>
            </a:lvl9pPr>
          </a:lstStyle>
          <a:p>
            <a:pPr marL="0" lvl="1" algn="just">
              <a:spcBef>
                <a:spcPts val="600"/>
              </a:spcBef>
              <a:buFontTx/>
              <a:buNone/>
            </a:pPr>
            <a:r>
              <a:rPr lang="it-IT" altLang="it-IT" sz="1400" dirty="0">
                <a:latin typeface="Arial" charset="0"/>
                <a:cs typeface="Arial" charset="0"/>
              </a:rPr>
              <a:t>1.3 Nuove funzioni</a:t>
            </a:r>
            <a:endParaRPr lang="it-IT" altLang="it-IT" sz="1400" i="1" dirty="0">
              <a:latin typeface="Arial" charset="0"/>
              <a:cs typeface="Arial" charset="0"/>
            </a:endParaRPr>
          </a:p>
        </p:txBody>
      </p:sp>
      <p:sp>
        <p:nvSpPr>
          <p:cNvPr id="12291" name="Rectangle 1"/>
          <p:cNvSpPr>
            <a:spLocks noChangeArrowheads="1"/>
          </p:cNvSpPr>
          <p:nvPr/>
        </p:nvSpPr>
        <p:spPr bwMode="auto">
          <a:xfrm>
            <a:off x="540000" y="1080000"/>
            <a:ext cx="8856663" cy="3777957"/>
          </a:xfrm>
          <a:prstGeom prst="rect">
            <a:avLst/>
          </a:prstGeom>
          <a:solidFill>
            <a:schemeClr val="bg1"/>
          </a:solidFill>
          <a:ln>
            <a:noFill/>
          </a:ln>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lvl="1" indent="0" algn="just" defTabSz="1042872">
              <a:lnSpc>
                <a:spcPts val="1500"/>
              </a:lnSpc>
              <a:spcBef>
                <a:spcPts val="0"/>
              </a:spcBef>
              <a:spcAft>
                <a:spcPts val="600"/>
              </a:spcAft>
              <a:buClr>
                <a:srgbClr val="669900"/>
              </a:buClr>
              <a:buSzPct val="200000"/>
              <a:buNone/>
              <a:defRPr/>
            </a:pPr>
            <a:r>
              <a:rPr lang="it-IT" sz="1100" dirty="0">
                <a:solidFill>
                  <a:prstClr val="black"/>
                </a:solidFill>
                <a:latin typeface="Arial" panose="020B0604020202020204" pitchFamily="34" charset="0"/>
                <a:cs typeface="Arial" panose="020B0604020202020204" pitchFamily="34" charset="0"/>
              </a:rPr>
              <a:t>In funzione del territorio e della storia dell’immobile, </a:t>
            </a:r>
            <a:r>
              <a:rPr lang="it-IT" sz="1100" u="sng" dirty="0">
                <a:latin typeface="Arial" panose="020B0604020202020204" pitchFamily="34" charset="0"/>
                <a:cs typeface="Arial" panose="020B0604020202020204" pitchFamily="34" charset="0"/>
              </a:rPr>
              <a:t>secondo modalità di intervento e dei nuovi usi ammessi dagli strumenti di tutela e di pianificazione vigenti, potranno essere sviluppate:</a:t>
            </a:r>
          </a:p>
          <a:p>
            <a:pPr marL="0" lvl="1" indent="0" algn="just" defTabSz="1042872">
              <a:lnSpc>
                <a:spcPts val="1500"/>
              </a:lnSpc>
              <a:spcBef>
                <a:spcPts val="0"/>
              </a:spcBef>
              <a:spcAft>
                <a:spcPts val="600"/>
              </a:spcAft>
              <a:buClr>
                <a:srgbClr val="669900"/>
              </a:buClr>
              <a:buSzPct val="200000"/>
              <a:buNone/>
              <a:defRPr/>
            </a:pPr>
            <a:endParaRPr lang="it-IT" sz="1200" dirty="0">
              <a:highlight>
                <a:srgbClr val="FFFF00"/>
              </a:highlight>
              <a:latin typeface="Arial" panose="020B0604020202020204" pitchFamily="34" charset="0"/>
              <a:cs typeface="Arial" panose="020B0604020202020204" pitchFamily="34" charset="0"/>
            </a:endParaRPr>
          </a:p>
          <a:p>
            <a:pPr marL="171450" indent="-171450" algn="just">
              <a:spcBef>
                <a:spcPts val="600"/>
              </a:spcBef>
              <a:spcAft>
                <a:spcPts val="600"/>
              </a:spcAft>
              <a:tabLst>
                <a:tab pos="270510" algn="l"/>
                <a:tab pos="318770" algn="l"/>
                <a:tab pos="457200" algn="l"/>
              </a:tabLst>
            </a:pPr>
            <a:r>
              <a:rPr lang="it-IT" sz="1100" dirty="0">
                <a:latin typeface="Arial" panose="020B0604020202020204" pitchFamily="34" charset="0"/>
                <a:cs typeface="Times New Roman" panose="02020603050405020304" pitchFamily="18" charset="0"/>
              </a:rPr>
              <a:t>ATTIVITÀ DI TIPO </a:t>
            </a:r>
            <a:r>
              <a:rPr lang="it-IT" sz="1100" b="1" dirty="0">
                <a:latin typeface="Arial" panose="020B0604020202020204" pitchFamily="34" charset="0"/>
                <a:cs typeface="Times New Roman" panose="02020603050405020304" pitchFamily="18" charset="0"/>
              </a:rPr>
              <a:t>turistico, civico, culturale, sociale, di tutela ambientale, scoperta del territorio e mobilità sostenibile, residenze collettive, attività complementari alla residenza, strutture ricettive e attrezzature collettive</a:t>
            </a:r>
            <a:r>
              <a:rPr lang="it-IT" sz="1100" dirty="0">
                <a:latin typeface="Arial" panose="020B0604020202020204" pitchFamily="34" charset="0"/>
                <a:cs typeface="Times New Roman" panose="02020603050405020304" pitchFamily="18" charset="0"/>
              </a:rPr>
              <a:t>, eventi, favorendo la fruibilità collettiva, l’inclusività e l’accessibilità per tutti gli individui con particolari bisogni (anziani, famiglie, bambini, diversamente abili, ecc.).</a:t>
            </a:r>
          </a:p>
          <a:p>
            <a:pPr marL="171450" indent="-171450" algn="just">
              <a:spcBef>
                <a:spcPts val="600"/>
              </a:spcBef>
              <a:spcAft>
                <a:spcPts val="600"/>
              </a:spcAft>
              <a:tabLst>
                <a:tab pos="270510" algn="l"/>
                <a:tab pos="318770" algn="l"/>
                <a:tab pos="457200" algn="l"/>
              </a:tabLst>
            </a:pPr>
            <a:r>
              <a:rPr lang="it-IT" sz="1100" dirty="0">
                <a:latin typeface="Arial" panose="020B0604020202020204" pitchFamily="34" charset="0"/>
                <a:cs typeface="Times New Roman" panose="02020603050405020304" pitchFamily="18" charset="0"/>
              </a:rPr>
              <a:t>ATTIVITA’ IN GRADO di innescare processi di sviluppo e rilancio dei territori e rappresenta un’importante opportunità per promuovere l’avvio di processi di innovazione sociale e culturale e nuovi modelli di gestione di spazi innovativi da dedicare </a:t>
            </a:r>
            <a:r>
              <a:rPr lang="it-IT" sz="1100" dirty="0">
                <a:solidFill>
                  <a:srgbClr val="000000"/>
                </a:solidFill>
                <a:latin typeface="Arial" panose="020B0604020202020204" pitchFamily="34" charset="0"/>
                <a:cs typeface="Times New Roman" panose="02020603050405020304" pitchFamily="18" charset="0"/>
              </a:rPr>
              <a:t>a iniziative che coinvolgano attivamente i cittadini, le imprese e le istituzioni, trovando nuove soluzioni e nuove aree di </a:t>
            </a:r>
            <a:r>
              <a:rPr lang="it-IT" sz="1100" dirty="0">
                <a:latin typeface="Arial" panose="020B0604020202020204" pitchFamily="34" charset="0"/>
                <a:cs typeface="Times New Roman" panose="02020603050405020304" pitchFamily="18" charset="0"/>
              </a:rPr>
              <a:t>aggregazione.</a:t>
            </a:r>
          </a:p>
          <a:p>
            <a:pPr marL="171450" lvl="2" indent="-171450" algn="just" defTabSz="1042872" eaLnBrk="1" hangingPunct="1">
              <a:lnSpc>
                <a:spcPts val="1500"/>
              </a:lnSpc>
              <a:spcBef>
                <a:spcPts val="0"/>
              </a:spcBef>
              <a:spcAft>
                <a:spcPts val="600"/>
              </a:spcAft>
            </a:pPr>
            <a:r>
              <a:rPr lang="it-IT" sz="1100" dirty="0">
                <a:latin typeface="Arial" panose="020B0604020202020204" pitchFamily="34" charset="0"/>
                <a:cs typeface="Arial" panose="020B0604020202020204" pitchFamily="34" charset="0"/>
              </a:rPr>
              <a:t>ATTIVITA’ CHE GARANTISCANO l’apertura al pubblico e la fruibilità del bene da parte della collettività, la tutela e valorizzazione del bene e la valorizzazione del contesto socio culturale e paesaggistico ambientale di riferimento, </a:t>
            </a:r>
            <a:r>
              <a:rPr lang="it-IT" sz="1100" dirty="0">
                <a:latin typeface="Arial" panose="020B0604020202020204" pitchFamily="34" charset="0"/>
                <a:cs typeface="Times New Roman" panose="02020603050405020304" pitchFamily="18" charset="0"/>
              </a:rPr>
              <a:t>favorendo la fruibilità collettiva, l’inclusività e l’accessibilità per tutti gli individui con particolari bisogni, (anziani, famiglie, bambini, diversamente abili, ecc.) </a:t>
            </a:r>
          </a:p>
          <a:p>
            <a:pPr marL="171450" lvl="2" indent="-171450" algn="just" defTabSz="1042872" eaLnBrk="1" hangingPunct="1">
              <a:lnSpc>
                <a:spcPts val="1500"/>
              </a:lnSpc>
              <a:spcBef>
                <a:spcPts val="0"/>
              </a:spcBef>
              <a:spcAft>
                <a:spcPts val="600"/>
              </a:spcAft>
            </a:pPr>
            <a:r>
              <a:rPr lang="it-IT" sz="1100" dirty="0">
                <a:latin typeface="Arial" panose="020B0604020202020204" pitchFamily="34" charset="0"/>
                <a:cs typeface="Times New Roman" panose="02020603050405020304" pitchFamily="18" charset="0"/>
              </a:rPr>
              <a:t>ALTRE ATTIVITA’ per nuove funzioni </a:t>
            </a:r>
            <a:r>
              <a:rPr lang="it-IT" sz="1100" b="1" dirty="0">
                <a:latin typeface="Arial" panose="020B0604020202020204" pitchFamily="34" charset="0"/>
                <a:cs typeface="Times New Roman" panose="02020603050405020304" pitchFamily="18" charset="0"/>
              </a:rPr>
              <a:t>coerenti con gli strumenti di tutela e di governo del territorio vigenti.</a:t>
            </a:r>
          </a:p>
          <a:p>
            <a:pPr marL="0" lvl="2" indent="0" algn="just" defTabSz="1042872" eaLnBrk="1" hangingPunct="1">
              <a:lnSpc>
                <a:spcPts val="1500"/>
              </a:lnSpc>
              <a:spcBef>
                <a:spcPts val="0"/>
              </a:spcBef>
              <a:spcAft>
                <a:spcPts val="600"/>
              </a:spcAft>
              <a:buNone/>
            </a:pPr>
            <a:endParaRPr lang="it-IT" sz="1100" dirty="0">
              <a:highlight>
                <a:srgbClr val="FFFF00"/>
              </a:highlight>
              <a:latin typeface="Arial" panose="020B0604020202020204" pitchFamily="34" charset="0"/>
              <a:cs typeface="Arial" panose="020B0604020202020204" pitchFamily="34" charset="0"/>
            </a:endParaRPr>
          </a:p>
          <a:p>
            <a:pPr marL="0" lvl="2" indent="0" algn="just" defTabSz="1042872" eaLnBrk="1" hangingPunct="1">
              <a:lnSpc>
                <a:spcPts val="1500"/>
              </a:lnSpc>
              <a:spcBef>
                <a:spcPts val="0"/>
              </a:spcBef>
              <a:spcAft>
                <a:spcPts val="600"/>
              </a:spcAft>
              <a:buNone/>
            </a:pPr>
            <a:endParaRPr lang="it-IT" sz="1100" dirty="0">
              <a:latin typeface="Arial" panose="020B0604020202020204" pitchFamily="34" charset="0"/>
              <a:cs typeface="Arial" panose="020B0604020202020204" pitchFamily="34" charset="0"/>
            </a:endParaRPr>
          </a:p>
          <a:p>
            <a:pPr marL="171450" lvl="2" indent="-171450" algn="just" defTabSz="1042872" eaLnBrk="1" hangingPunct="1">
              <a:spcBef>
                <a:spcPts val="0"/>
              </a:spcBef>
              <a:spcAft>
                <a:spcPts val="600"/>
              </a:spcAft>
              <a:buFont typeface="Wingdings" panose="05000000000000000000" pitchFamily="2" charset="2"/>
              <a:buChar char="§"/>
            </a:pPr>
            <a:endParaRPr lang="it-IT" sz="1100" dirty="0">
              <a:latin typeface="Arial" panose="020B0604020202020204" pitchFamily="34" charset="0"/>
              <a:cs typeface="Arial" panose="020B0604020202020204" pitchFamily="34" charset="0"/>
            </a:endParaRPr>
          </a:p>
        </p:txBody>
      </p:sp>
      <p:sp>
        <p:nvSpPr>
          <p:cNvPr id="6" name="Segnaposto numero diapositiva 4"/>
          <p:cNvSpPr>
            <a:spLocks noGrp="1"/>
          </p:cNvSpPr>
          <p:nvPr>
            <p:ph type="sldNum" sz="quarter" idx="10"/>
          </p:nvPr>
        </p:nvSpPr>
        <p:spPr>
          <a:xfrm>
            <a:off x="7019925" y="6381328"/>
            <a:ext cx="2376488" cy="365125"/>
          </a:xfrm>
        </p:spPr>
        <p:txBody>
          <a:bodyPr/>
          <a:lstStyle/>
          <a:p>
            <a:pPr>
              <a:defRPr/>
            </a:pPr>
            <a:fld id="{2937A894-494A-4052-A1F9-C0EECC9C66FB}" type="slidenum">
              <a:rPr lang="it-IT"/>
              <a:pPr>
                <a:defRPr/>
              </a:pPr>
              <a:t>9</a:t>
            </a:fld>
            <a:endParaRPr lang="it-IT" dirty="0"/>
          </a:p>
        </p:txBody>
      </p:sp>
    </p:spTree>
    <p:extLst>
      <p:ext uri="{BB962C8B-B14F-4D97-AF65-F5344CB8AC3E}">
        <p14:creationId xmlns:p14="http://schemas.microsoft.com/office/powerpoint/2010/main" val="4292586252"/>
      </p:ext>
    </p:extLst>
  </p:cSld>
  <p:clrMapOvr>
    <a:masterClrMapping/>
  </p:clrMapOvr>
  <p:transition/>
  <p:extLst>
    <p:ext uri="{6950BFC3-D8DA-4A85-94F7-54DA5524770B}">
      <p188:commentRel xmlns:p188="http://schemas.microsoft.com/office/powerpoint/2018/8/main" r:id="rId3"/>
    </p:ext>
  </p:extLst>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bcad5845-7324-4c0c-994d-464206e48899">
      <Terms xmlns="http://schemas.microsoft.com/office/infopath/2007/PartnerControls"/>
    </lcf76f155ced4ddcb4097134ff3c332f>
    <TaxCatchAll xmlns="59fe7313-8647-49db-82f6-d36f2f108e49"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o" ma:contentTypeID="0x010100B7BD6A457D00DA4F80EB1F44E2514AD9" ma:contentTypeVersion="16" ma:contentTypeDescription="Creare un nuovo documento." ma:contentTypeScope="" ma:versionID="577e8ae792f81b5920e06a7935b2e070">
  <xsd:schema xmlns:xsd="http://www.w3.org/2001/XMLSchema" xmlns:xs="http://www.w3.org/2001/XMLSchema" xmlns:p="http://schemas.microsoft.com/office/2006/metadata/properties" xmlns:ns2="bcad5845-7324-4c0c-994d-464206e48899" xmlns:ns3="59fe7313-8647-49db-82f6-d36f2f108e49" targetNamespace="http://schemas.microsoft.com/office/2006/metadata/properties" ma:root="true" ma:fieldsID="b16fdf1b741d88ff9f14fcb08cb07961" ns2:_="" ns3:_="">
    <xsd:import namespace="bcad5845-7324-4c0c-994d-464206e48899"/>
    <xsd:import namespace="59fe7313-8647-49db-82f6-d36f2f108e49"/>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Location" minOccurs="0"/>
                <xsd:element ref="ns2:MediaLengthInSecond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ad5845-7324-4c0c-994d-464206e4889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Tag immagine" ma:readOnly="false" ma:fieldId="{5cf76f15-5ced-4ddc-b409-7134ff3c332f}" ma:taxonomyMulti="true" ma:sspId="f72c1d30-f23c-4aee-ac48-11a5cdd96f83"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21" nillable="true" ma:displayName="Location" ma:indexed="true" ma:internalName="MediaServiceLocation"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9fe7313-8647-49db-82f6-d36f2f108e49"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fa09cb48-38e1-493a-ad50-026007daef94}" ma:internalName="TaxCatchAll" ma:showField="CatchAllData" ma:web="59fe7313-8647-49db-82f6-d36f2f108e49">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Condivis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Condiviso con dettagli"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F5F879B-6E7A-4C61-B6A2-CCDA3DA67699}">
  <ds:schemaRefs>
    <ds:schemaRef ds:uri="http://schemas.microsoft.com/office/2006/metadata/properties"/>
    <ds:schemaRef ds:uri="http://schemas.microsoft.com/office/infopath/2007/PartnerControls"/>
    <ds:schemaRef ds:uri="bcad5845-7324-4c0c-994d-464206e48899"/>
    <ds:schemaRef ds:uri="59fe7313-8647-49db-82f6-d36f2f108e49"/>
  </ds:schemaRefs>
</ds:datastoreItem>
</file>

<file path=customXml/itemProps2.xml><?xml version="1.0" encoding="utf-8"?>
<ds:datastoreItem xmlns:ds="http://schemas.openxmlformats.org/officeDocument/2006/customXml" ds:itemID="{96DD31A7-8E2E-478B-8760-2AEE6D70D584}">
  <ds:schemaRefs>
    <ds:schemaRef ds:uri="http://schemas.microsoft.com/sharepoint/v3/contenttype/forms"/>
  </ds:schemaRefs>
</ds:datastoreItem>
</file>

<file path=customXml/itemProps3.xml><?xml version="1.0" encoding="utf-8"?>
<ds:datastoreItem xmlns:ds="http://schemas.openxmlformats.org/officeDocument/2006/customXml" ds:itemID="{9EE1A045-E074-42BF-A511-21F0FBDB1EB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cad5845-7324-4c0c-994d-464206e48899"/>
    <ds:schemaRef ds:uri="59fe7313-8647-49db-82f6-d36f2f108e4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5217</Words>
  <Application>Microsoft Office PowerPoint</Application>
  <PresentationFormat>A4 (21x29,7 cm)</PresentationFormat>
  <Paragraphs>318</Paragraphs>
  <Slides>29</Slides>
  <Notes>12</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29</vt:i4>
      </vt:variant>
    </vt:vector>
  </HeadingPairs>
  <TitlesOfParts>
    <vt:vector size="37" baseType="lpstr">
      <vt:lpstr>Arial</vt:lpstr>
      <vt:lpstr>Arial MT</vt:lpstr>
      <vt:lpstr>Calibri</vt:lpstr>
      <vt:lpstr>Swis721 BlkCn BT</vt:lpstr>
      <vt:lpstr>Swis721 Lt BT</vt:lpstr>
      <vt:lpstr>Times New Roman</vt:lpstr>
      <vt:lpstr>Wingdings</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Ministero dell'Economia e della Finanze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rosalia.ruggeri@agenziademanio.it</dc:creator>
  <cp:lastModifiedBy>PELLIZZON PAOLA</cp:lastModifiedBy>
  <cp:revision>4333</cp:revision>
  <cp:lastPrinted>2018-03-30T10:05:44Z</cp:lastPrinted>
  <dcterms:created xsi:type="dcterms:W3CDTF">2012-03-01T14:58:08Z</dcterms:created>
  <dcterms:modified xsi:type="dcterms:W3CDTF">2026-02-11T11:54:49Z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3712ed7a-c3f3-40dd-a6e9-bab62c26469f_Enabled">
    <vt:lpwstr>true</vt:lpwstr>
  </property>
  <property fmtid="{D5CDD505-2E9C-101B-9397-08002B2CF9AE}" pid="3" name="MSIP_Label_3712ed7a-c3f3-40dd-a6e9-bab62c26469f_SetDate">
    <vt:lpwstr>2024-02-01T12:57:15Z</vt:lpwstr>
  </property>
  <property fmtid="{D5CDD505-2E9C-101B-9397-08002B2CF9AE}" pid="4" name="MSIP_Label_3712ed7a-c3f3-40dd-a6e9-bab62c26469f_Method">
    <vt:lpwstr>Standard</vt:lpwstr>
  </property>
  <property fmtid="{D5CDD505-2E9C-101B-9397-08002B2CF9AE}" pid="5" name="MSIP_Label_3712ed7a-c3f3-40dd-a6e9-bab62c26469f_Name">
    <vt:lpwstr>Uso interno</vt:lpwstr>
  </property>
  <property fmtid="{D5CDD505-2E9C-101B-9397-08002B2CF9AE}" pid="6" name="MSIP_Label_3712ed7a-c3f3-40dd-a6e9-bab62c26469f_SiteId">
    <vt:lpwstr>5c13bf6f-11aa-44a8-aac0-fc5ed659c30a</vt:lpwstr>
  </property>
  <property fmtid="{D5CDD505-2E9C-101B-9397-08002B2CF9AE}" pid="7" name="MSIP_Label_3712ed7a-c3f3-40dd-a6e9-bab62c26469f_ActionId">
    <vt:lpwstr>0f6fd6b0-deae-42b6-8cc2-393febc08492</vt:lpwstr>
  </property>
  <property fmtid="{D5CDD505-2E9C-101B-9397-08002B2CF9AE}" pid="8" name="MSIP_Label_3712ed7a-c3f3-40dd-a6e9-bab62c26469f_ContentBits">
    <vt:lpwstr>3</vt:lpwstr>
  </property>
  <property fmtid="{D5CDD505-2E9C-101B-9397-08002B2CF9AE}" pid="9" name="MediaServiceImageTags">
    <vt:lpwstr/>
  </property>
  <property fmtid="{D5CDD505-2E9C-101B-9397-08002B2CF9AE}" pid="10" name="ContentTypeId">
    <vt:lpwstr>0x010100B7BD6A457D00DA4F80EB1F44E2514AD9</vt:lpwstr>
  </property>
</Properties>
</file>